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76" r:id="rId6"/>
    <p:sldId id="261" r:id="rId7"/>
    <p:sldId id="262" r:id="rId8"/>
    <p:sldId id="267" r:id="rId9"/>
    <p:sldId id="266" r:id="rId10"/>
    <p:sldId id="265" r:id="rId11"/>
    <p:sldId id="268" r:id="rId12"/>
    <p:sldId id="269" r:id="rId13"/>
    <p:sldId id="270" r:id="rId14"/>
    <p:sldId id="271" r:id="rId15"/>
    <p:sldId id="272" r:id="rId16"/>
    <p:sldId id="273" r:id="rId17"/>
    <p:sldId id="274" r:id="rId18"/>
    <p:sldId id="275" r:id="rId19"/>
    <p:sldId id="263"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0"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5EE49-52E1-4647-B0AB-196CB580F1F8}" type="datetimeFigureOut">
              <a:rPr lang="en-US" smtClean="0"/>
              <a:pPr/>
              <a:t>5/29/2014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10473-CF97-4C2A-91A3-46BAE17784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81200"/>
            <a:ext cx="8839200" cy="1470025"/>
          </a:xfrm>
        </p:spPr>
        <p:txBody>
          <a:bodyPr>
            <a:normAutofit fontScale="90000"/>
          </a:bodyPr>
          <a:lstStyle/>
          <a:p>
            <a:r>
              <a:rPr lang="en-US" sz="3100" b="1" dirty="0" smtClean="0">
                <a:latin typeface="Sylfaen" pitchFamily="18" charset="0"/>
              </a:rPr>
              <a:t>DEVELOPMENT AND FABRICATION OF NANOSTRUCTURED </a:t>
            </a:r>
            <a:r>
              <a:rPr lang="pl-PL" sz="3100" b="1" smtClean="0">
                <a:latin typeface="Sylfaen" pitchFamily="18" charset="0"/>
              </a:rPr>
              <a:t> </a:t>
            </a:r>
            <a:r>
              <a:rPr lang="pl-PL" sz="3100" b="1" smtClean="0">
                <a:latin typeface="Sylfaen" pitchFamily="18" charset="0"/>
              </a:rPr>
              <a:t>W</a:t>
            </a:r>
            <a:r>
              <a:rPr lang="pl-PL" sz="3100" b="1" smtClean="0">
                <a:latin typeface="Sylfaen" pitchFamily="18" charset="0"/>
              </a:rPr>
              <a:t> BASED </a:t>
            </a:r>
            <a:r>
              <a:rPr lang="en-US" sz="3100" b="1" dirty="0" smtClean="0">
                <a:latin typeface="Sylfaen" pitchFamily="18" charset="0"/>
              </a:rPr>
              <a:t>PRECURSORS</a:t>
            </a:r>
            <a:r>
              <a:rPr lang="en-US" sz="3100" b="1" dirty="0" smtClean="0">
                <a:latin typeface="Sylfaen" pitchFamily="18" charset="0"/>
              </a:rPr>
              <a:t>  </a:t>
            </a:r>
            <a:r>
              <a:rPr lang="en-US" dirty="0" smtClean="0"/>
              <a:t/>
            </a:r>
            <a:br>
              <a:rPr lang="en-US" dirty="0" smtClean="0"/>
            </a:br>
            <a:endParaRPr lang="en-US" dirty="0"/>
          </a:p>
        </p:txBody>
      </p:sp>
      <p:sp>
        <p:nvSpPr>
          <p:cNvPr id="3" name="Subtitle 2"/>
          <p:cNvSpPr>
            <a:spLocks noGrp="1"/>
          </p:cNvSpPr>
          <p:nvPr>
            <p:ph type="subTitle" idx="1"/>
          </p:nvPr>
        </p:nvSpPr>
        <p:spPr>
          <a:xfrm>
            <a:off x="152400" y="3505200"/>
            <a:ext cx="8839200" cy="3200400"/>
          </a:xfrm>
        </p:spPr>
        <p:txBody>
          <a:bodyPr/>
          <a:lstStyle/>
          <a:p>
            <a:r>
              <a:rPr lang="en-US" sz="2400" b="1" u="sng" dirty="0" err="1" smtClean="0">
                <a:solidFill>
                  <a:schemeClr val="tx1"/>
                </a:solidFill>
                <a:latin typeface="Sylfaen" pitchFamily="18" charset="0"/>
              </a:rPr>
              <a:t>Akaki</a:t>
            </a:r>
            <a:r>
              <a:rPr lang="en-US" sz="2400" b="1" u="sng" dirty="0" smtClean="0">
                <a:solidFill>
                  <a:schemeClr val="tx1"/>
                </a:solidFill>
                <a:latin typeface="Sylfaen" pitchFamily="18" charset="0"/>
              </a:rPr>
              <a:t> </a:t>
            </a:r>
            <a:r>
              <a:rPr lang="en-US" sz="2400" b="1" u="sng" dirty="0" err="1" smtClean="0">
                <a:solidFill>
                  <a:schemeClr val="tx1"/>
                </a:solidFill>
                <a:latin typeface="Sylfaen" pitchFamily="18" charset="0"/>
              </a:rPr>
              <a:t>Peikrishvili</a:t>
            </a:r>
            <a:r>
              <a:rPr lang="en-US" sz="2400" b="1" u="sng" dirty="0" smtClean="0">
                <a:solidFill>
                  <a:schemeClr val="tx1"/>
                </a:solidFill>
                <a:latin typeface="Sylfaen" pitchFamily="18" charset="0"/>
              </a:rPr>
              <a:t>,  </a:t>
            </a:r>
            <a:endParaRPr lang="en-US" sz="2400" u="sng" dirty="0" smtClean="0">
              <a:solidFill>
                <a:schemeClr val="tx1"/>
              </a:solidFill>
              <a:latin typeface="Sylfaen" pitchFamily="18" charset="0"/>
            </a:endParaRPr>
          </a:p>
          <a:p>
            <a:r>
              <a:rPr lang="en-US" sz="1800" b="1" dirty="0" smtClean="0">
                <a:solidFill>
                  <a:schemeClr val="tx1"/>
                </a:solidFill>
                <a:latin typeface="Sylfaen" pitchFamily="18" charset="0"/>
              </a:rPr>
              <a:t>B. </a:t>
            </a:r>
            <a:r>
              <a:rPr lang="en-US" sz="1800" b="1" dirty="0" err="1" smtClean="0">
                <a:solidFill>
                  <a:schemeClr val="tx1"/>
                </a:solidFill>
                <a:latin typeface="Sylfaen" pitchFamily="18" charset="0"/>
              </a:rPr>
              <a:t>Godibadze</a:t>
            </a:r>
            <a:r>
              <a:rPr lang="en-US" sz="1800" b="1" dirty="0" smtClean="0">
                <a:solidFill>
                  <a:schemeClr val="tx1"/>
                </a:solidFill>
                <a:latin typeface="Sylfaen" pitchFamily="18" charset="0"/>
              </a:rPr>
              <a:t>, E. </a:t>
            </a:r>
            <a:r>
              <a:rPr lang="en-US" sz="1800" b="1" dirty="0" err="1" smtClean="0">
                <a:solidFill>
                  <a:schemeClr val="tx1"/>
                </a:solidFill>
                <a:latin typeface="Sylfaen" pitchFamily="18" charset="0"/>
              </a:rPr>
              <a:t>Chagelishvili</a:t>
            </a:r>
            <a:r>
              <a:rPr lang="en-US" sz="1800" b="1" dirty="0" smtClean="0">
                <a:solidFill>
                  <a:schemeClr val="tx1"/>
                </a:solidFill>
                <a:latin typeface="Sylfaen" pitchFamily="18" charset="0"/>
              </a:rPr>
              <a:t>, M. </a:t>
            </a:r>
            <a:r>
              <a:rPr lang="en-US" sz="1800" b="1" dirty="0" err="1" smtClean="0">
                <a:solidFill>
                  <a:schemeClr val="tx1"/>
                </a:solidFill>
                <a:latin typeface="Sylfaen" pitchFamily="18" charset="0"/>
              </a:rPr>
              <a:t>Tsiklauri</a:t>
            </a:r>
            <a:r>
              <a:rPr lang="en-US" sz="1800" b="1" dirty="0" smtClean="0">
                <a:solidFill>
                  <a:schemeClr val="tx1"/>
                </a:solidFill>
                <a:latin typeface="Sylfaen" pitchFamily="18" charset="0"/>
              </a:rPr>
              <a:t> </a:t>
            </a:r>
          </a:p>
          <a:p>
            <a:endParaRPr lang="en-US" sz="2400" dirty="0" smtClean="0">
              <a:solidFill>
                <a:schemeClr val="tx1"/>
              </a:solidFill>
              <a:latin typeface="Sylfaen" pitchFamily="18" charset="0"/>
            </a:endParaRPr>
          </a:p>
          <a:p>
            <a:r>
              <a:rPr lang="en-US" sz="2000" dirty="0" err="1" smtClean="0">
                <a:solidFill>
                  <a:schemeClr val="tx1"/>
                </a:solidFill>
                <a:latin typeface="Sylfaen" pitchFamily="18" charset="0"/>
              </a:rPr>
              <a:t>G.Tsulukidze</a:t>
            </a:r>
            <a:r>
              <a:rPr lang="en-US" sz="2000" dirty="0" smtClean="0">
                <a:solidFill>
                  <a:schemeClr val="tx1"/>
                </a:solidFill>
                <a:latin typeface="Sylfaen" pitchFamily="18" charset="0"/>
              </a:rPr>
              <a:t> Mining Institute, Tbilisi, Georgia</a:t>
            </a:r>
          </a:p>
          <a:p>
            <a:endParaRPr lang="en-US" sz="2000" dirty="0" smtClean="0">
              <a:solidFill>
                <a:schemeClr val="tx1"/>
              </a:solidFill>
              <a:latin typeface="Sylfaen" pitchFamily="18" charset="0"/>
            </a:endParaRPr>
          </a:p>
          <a:p>
            <a:endParaRPr lang="en-US" sz="2000" dirty="0" smtClean="0">
              <a:solidFill>
                <a:schemeClr val="tx1"/>
              </a:solidFill>
              <a:latin typeface="Sylfaen" pitchFamily="18" charset="0"/>
            </a:endParaRPr>
          </a:p>
          <a:p>
            <a:r>
              <a:rPr lang="en-US" sz="2000" dirty="0" smtClean="0">
                <a:solidFill>
                  <a:schemeClr val="tx1"/>
                </a:solidFill>
                <a:latin typeface="Sylfaen" pitchFamily="18" charset="0"/>
              </a:rPr>
              <a:t>May 25-30, Cracow, Poland.</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 y="152400"/>
            <a:ext cx="2133600" cy="1219200"/>
          </a:xfrm>
          <a:prstGeom prst="rect">
            <a:avLst/>
          </a:prstGeom>
          <a:noFill/>
          <a:ln w="9525">
            <a:noFill/>
            <a:miter lim="800000"/>
            <a:headEnd/>
            <a:tailEnd/>
          </a:ln>
          <a:effectLst/>
        </p:spPr>
      </p:pic>
      <p:pic>
        <p:nvPicPr>
          <p:cNvPr id="5" name="Picture 4" descr="logo_en"/>
          <p:cNvPicPr>
            <a:picLocks noChangeAspect="1" noChangeArrowheads="1"/>
          </p:cNvPicPr>
          <p:nvPr/>
        </p:nvPicPr>
        <p:blipFill>
          <a:blip r:embed="rId3" cstate="print"/>
          <a:srcRect/>
          <a:stretch>
            <a:fillRect/>
          </a:stretch>
        </p:blipFill>
        <p:spPr bwMode="auto">
          <a:xfrm>
            <a:off x="6858000" y="152400"/>
            <a:ext cx="2133600" cy="1219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85800"/>
          </a:xfrm>
        </p:spPr>
        <p:txBody>
          <a:bodyPr>
            <a:noAutofit/>
          </a:bodyPr>
          <a:lstStyle/>
          <a:p>
            <a:pPr algn="ctr"/>
            <a:r>
              <a:rPr lang="en-US" sz="2800" dirty="0" smtClean="0">
                <a:latin typeface="Sylfaen" pitchFamily="18" charset="0"/>
              </a:rPr>
              <a:t>Compositional   Mapping   of   HEC   W-50%Ag Sample </a:t>
            </a:r>
            <a:endParaRPr lang="en-US" sz="2800" dirty="0">
              <a:latin typeface="Sylfaen" pitchFamily="18" charset="0"/>
            </a:endParaRPr>
          </a:p>
        </p:txBody>
      </p:sp>
      <p:sp>
        <p:nvSpPr>
          <p:cNvPr id="4" name="Text Placeholder 3"/>
          <p:cNvSpPr>
            <a:spLocks noGrp="1"/>
          </p:cNvSpPr>
          <p:nvPr>
            <p:ph type="body" sz="half" idx="2"/>
          </p:nvPr>
        </p:nvSpPr>
        <p:spPr>
          <a:xfrm>
            <a:off x="685800" y="4876800"/>
            <a:ext cx="7924800" cy="1143000"/>
          </a:xfrm>
        </p:spPr>
        <p:txBody>
          <a:bodyPr>
            <a:noAutofit/>
          </a:bodyPr>
          <a:lstStyle/>
          <a:p>
            <a:pPr algn="just"/>
            <a:r>
              <a:rPr lang="en-US" sz="1800" dirty="0" smtClean="0">
                <a:latin typeface="Times New Roman" pitchFamily="18" charset="0"/>
                <a:cs typeface="Times New Roman" pitchFamily="18" charset="0"/>
              </a:rPr>
              <a:t>The location and distribution Ag (lavender color) and W (green color) in the matrix (grey color) is shown. The Ag powder, initially of 8-10 </a:t>
            </a:r>
            <a:r>
              <a:rPr lang="en-US" sz="1800" dirty="0" err="1" smtClean="0">
                <a:latin typeface="Times New Roman" pitchFamily="18" charset="0"/>
                <a:cs typeface="Times New Roman" pitchFamily="18" charset="0"/>
              </a:rPr>
              <a:t>μm</a:t>
            </a:r>
            <a:r>
              <a:rPr lang="en-US" sz="1800" dirty="0" smtClean="0">
                <a:latin typeface="Times New Roman" pitchFamily="18" charset="0"/>
                <a:cs typeface="Times New Roman" pitchFamily="18" charset="0"/>
              </a:rPr>
              <a:t> in size, agglomerates into nodules of approximately 15 to 30 um in size average.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143000"/>
            <a:ext cx="7315200" cy="339372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noAutofit/>
          </a:bodyPr>
          <a:lstStyle/>
          <a:p>
            <a:pPr algn="ctr"/>
            <a:r>
              <a:rPr lang="en-US" dirty="0" smtClean="0">
                <a:latin typeface="Sylfaen" pitchFamily="18" charset="0"/>
              </a:rPr>
              <a:t>The Microstructures of Different Parts of the W–10%Ag Composition Consolidate Lower of Melting Point of Silver at 940˚C With Loading Intensity 10GPa</a:t>
            </a:r>
            <a:endParaRPr lang="en-US" dirty="0">
              <a:latin typeface="Sylfaen" pitchFamily="18" charset="0"/>
            </a:endParaRPr>
          </a:p>
        </p:txBody>
      </p:sp>
      <p:sp>
        <p:nvSpPr>
          <p:cNvPr id="4" name="Text Placeholder 3"/>
          <p:cNvSpPr>
            <a:spLocks noGrp="1"/>
          </p:cNvSpPr>
          <p:nvPr>
            <p:ph type="body" sz="half" idx="2"/>
          </p:nvPr>
        </p:nvSpPr>
        <p:spPr>
          <a:xfrm>
            <a:off x="1371600" y="5410200"/>
            <a:ext cx="7162800" cy="762000"/>
          </a:xfrm>
        </p:spPr>
        <p:txBody>
          <a:bodyPr>
            <a:noAutofit/>
          </a:bodyPr>
          <a:lstStyle/>
          <a:p>
            <a:pPr algn="ctr"/>
            <a:r>
              <a:rPr lang="en-US" sz="2000" dirty="0" smtClean="0">
                <a:latin typeface="Times New Roman" pitchFamily="18" charset="0"/>
                <a:cs typeface="Times New Roman" pitchFamily="18" charset="0"/>
              </a:rPr>
              <a:t>The sample is free from cracks in whole volume of billet and good bonding between W and Ag observed.</a:t>
            </a:r>
            <a:endParaRPr lang="en-US" sz="20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828800" y="990600"/>
            <a:ext cx="5496207" cy="4114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752600"/>
          </a:xfrm>
        </p:spPr>
        <p:txBody>
          <a:bodyPr>
            <a:normAutofit/>
          </a:bodyPr>
          <a:lstStyle/>
          <a:p>
            <a:pPr algn="ctr"/>
            <a:r>
              <a:rPr lang="en-US" sz="2800" dirty="0" smtClean="0">
                <a:latin typeface="Sylfaen" pitchFamily="18" charset="0"/>
              </a:rPr>
              <a:t>The value of hardness for HEC W-Ag composites depending on consolidation temperature obtained at intensity of loading 10GPa</a:t>
            </a:r>
            <a:endParaRPr lang="en-US" sz="2800" dirty="0">
              <a:latin typeface="Sylfaen" pitchFamily="18" charset="0"/>
            </a:endParaRPr>
          </a:p>
        </p:txBody>
      </p:sp>
      <p:sp>
        <p:nvSpPr>
          <p:cNvPr id="4" name="Text Placeholder 3"/>
          <p:cNvSpPr>
            <a:spLocks noGrp="1"/>
          </p:cNvSpPr>
          <p:nvPr>
            <p:ph type="body" sz="half" idx="2"/>
          </p:nvPr>
        </p:nvSpPr>
        <p:spPr>
          <a:xfrm>
            <a:off x="457200" y="5486400"/>
            <a:ext cx="3008313" cy="639763"/>
          </a:xfrm>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62000" y="2133600"/>
            <a:ext cx="7391401" cy="31983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2133600"/>
          </a:xfrm>
        </p:spPr>
        <p:txBody>
          <a:bodyPr>
            <a:normAutofit fontScale="90000"/>
          </a:bodyPr>
          <a:lstStyle/>
          <a:p>
            <a:pPr algn="just"/>
            <a:r>
              <a:rPr lang="en-US" sz="3100" dirty="0" smtClean="0">
                <a:latin typeface="Sylfaen" pitchFamily="18" charset="0"/>
              </a:rPr>
              <a:t>Coefficient of Thermal Expansion Measurements: </a:t>
            </a:r>
            <a:br>
              <a:rPr lang="en-US" sz="3100" dirty="0" smtClean="0">
                <a:latin typeface="Sylfaen" pitchFamily="18" charset="0"/>
              </a:rPr>
            </a:br>
            <a:r>
              <a:rPr lang="en-US" sz="2400" dirty="0" smtClean="0">
                <a:latin typeface="Sylfaen" pitchFamily="18" charset="0"/>
              </a:rPr>
              <a:t/>
            </a:r>
            <a:br>
              <a:rPr lang="en-US" sz="2400" dirty="0" smtClean="0">
                <a:latin typeface="Sylfaen" pitchFamily="18" charset="0"/>
              </a:rPr>
            </a:br>
            <a:r>
              <a:rPr lang="en-US" b="0" dirty="0" smtClean="0">
                <a:latin typeface="Sylfaen" pitchFamily="18" charset="0"/>
              </a:rPr>
              <a:t>CTE was Determined by Thermal Mechanical Analysis (TMA) from -60˚C to 350˚C at 10˚C/min with three cycles (heat-cool-heat). Two heating cycles were used: from -60 ˚C to 20 ˚C and from 50 ˚C to 350 ˚C. The CTE from the two heating cycles is averaged from each lot of material. These values are shown in Table.</a:t>
            </a:r>
            <a:r>
              <a:rPr lang="en-US" sz="2200" b="0" dirty="0" smtClean="0">
                <a:latin typeface="Sylfaen" pitchFamily="18" charset="0"/>
              </a:rPr>
              <a:t/>
            </a:r>
            <a:br>
              <a:rPr lang="en-US" sz="2200" b="0" dirty="0" smtClean="0">
                <a:latin typeface="Sylfaen" pitchFamily="18" charset="0"/>
              </a:rPr>
            </a:br>
            <a:endParaRPr lang="en-US" sz="2200" b="0" dirty="0">
              <a:latin typeface="Sylfaen"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2286000"/>
            <a:ext cx="5791200" cy="1617325"/>
          </a:xfrm>
          <a:prstGeom prst="rect">
            <a:avLst/>
          </a:prstGeom>
          <a:noFill/>
          <a:ln w="9525">
            <a:noFill/>
            <a:miter lim="800000"/>
            <a:headEnd/>
            <a:tailEnd/>
          </a:ln>
        </p:spPr>
      </p:pic>
      <p:pic>
        <p:nvPicPr>
          <p:cNvPr id="12289" name="Picture 1"/>
          <p:cNvPicPr>
            <a:picLocks noChangeAspect="1" noChangeArrowheads="1"/>
          </p:cNvPicPr>
          <p:nvPr/>
        </p:nvPicPr>
        <p:blipFill>
          <a:blip r:embed="rId3" cstate="print"/>
          <a:srcRect/>
          <a:stretch>
            <a:fillRect/>
          </a:stretch>
        </p:blipFill>
        <p:spPr bwMode="auto">
          <a:xfrm>
            <a:off x="5715000" y="2286000"/>
            <a:ext cx="3276600" cy="31890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pPr algn="ctr"/>
            <a:r>
              <a:rPr lang="en-US" u="sng" dirty="0" smtClean="0">
                <a:latin typeface="Sylfaen" pitchFamily="18" charset="0"/>
              </a:rPr>
              <a:t>W</a:t>
            </a:r>
            <a:r>
              <a:rPr lang="ru-RU" u="sng" dirty="0" smtClean="0">
                <a:latin typeface="Sylfaen" pitchFamily="18" charset="0"/>
              </a:rPr>
              <a:t>-</a:t>
            </a:r>
            <a:r>
              <a:rPr lang="en-US" u="sng" dirty="0" smtClean="0">
                <a:latin typeface="Sylfaen" pitchFamily="18" charset="0"/>
              </a:rPr>
              <a:t>Ta Compositions</a:t>
            </a:r>
            <a:r>
              <a:rPr lang="en-US" dirty="0" smtClean="0">
                <a:latin typeface="Sylfaen" pitchFamily="18" charset="0"/>
              </a:rPr>
              <a:t/>
            </a:r>
            <a:br>
              <a:rPr lang="en-US" dirty="0" smtClean="0">
                <a:latin typeface="Sylfaen" pitchFamily="18" charset="0"/>
              </a:rPr>
            </a:br>
            <a:r>
              <a:rPr lang="en-US" dirty="0" smtClean="0">
                <a:latin typeface="Sylfaen" pitchFamily="18" charset="0"/>
              </a:rPr>
              <a:t>The </a:t>
            </a:r>
            <a:r>
              <a:rPr lang="en-US" dirty="0" err="1" smtClean="0">
                <a:latin typeface="Sylfaen" pitchFamily="18" charset="0"/>
              </a:rPr>
              <a:t>Ticrostructure</a:t>
            </a:r>
            <a:r>
              <a:rPr lang="en-US" dirty="0" smtClean="0">
                <a:latin typeface="Sylfaen" pitchFamily="18" charset="0"/>
              </a:rPr>
              <a:t> of Cracks and HEC W-(20-40)%Ta Composites Depending on Content of Ta in Compositions</a:t>
            </a:r>
            <a:br>
              <a:rPr lang="en-US" dirty="0" smtClean="0">
                <a:latin typeface="Sylfaen" pitchFamily="18" charset="0"/>
              </a:rPr>
            </a:br>
            <a:endParaRPr lang="en-US" dirty="0">
              <a:latin typeface="Sylfaen" pitchFamily="18" charset="0"/>
            </a:endParaRPr>
          </a:p>
        </p:txBody>
      </p:sp>
      <p:sp>
        <p:nvSpPr>
          <p:cNvPr id="4" name="Text Placeholder 3"/>
          <p:cNvSpPr>
            <a:spLocks noGrp="1"/>
          </p:cNvSpPr>
          <p:nvPr>
            <p:ph type="body" sz="half" idx="2"/>
          </p:nvPr>
        </p:nvSpPr>
        <p:spPr>
          <a:xfrm>
            <a:off x="0" y="1295400"/>
            <a:ext cx="8991600" cy="5410200"/>
          </a:xfrm>
        </p:spPr>
        <p:txBody>
          <a:bodyPr>
            <a:noAutofit/>
          </a:bodyPr>
          <a:lstStyle/>
          <a:p>
            <a:pPr algn="just"/>
            <a:endParaRPr lang="en-US" sz="2000" dirty="0" smtClean="0">
              <a:latin typeface="Sylfaen" pitchFamily="18" charset="0"/>
            </a:endParaRPr>
          </a:p>
          <a:p>
            <a:pPr algn="just"/>
            <a:endParaRPr lang="en-US" sz="2000" dirty="0" smtClean="0">
              <a:latin typeface="Sylfaen" pitchFamily="18" charset="0"/>
            </a:endParaRPr>
          </a:p>
          <a:p>
            <a:pPr algn="just"/>
            <a:r>
              <a:rPr lang="en-US" sz="1800" dirty="0" smtClean="0">
                <a:latin typeface="Sylfaen" pitchFamily="18" charset="0"/>
              </a:rPr>
              <a:t>The macrostructures W-Ta  </a:t>
            </a:r>
          </a:p>
          <a:p>
            <a:pPr algn="just"/>
            <a:r>
              <a:rPr lang="en-US" sz="1800" dirty="0" err="1" smtClean="0">
                <a:latin typeface="Sylfaen" pitchFamily="18" charset="0"/>
              </a:rPr>
              <a:t>nanostructural</a:t>
            </a:r>
            <a:r>
              <a:rPr lang="en-US" sz="1800" dirty="0" smtClean="0">
                <a:latin typeface="Sylfaen" pitchFamily="18" charset="0"/>
              </a:rPr>
              <a:t> composites </a:t>
            </a:r>
          </a:p>
          <a:p>
            <a:pPr algn="just"/>
            <a:r>
              <a:rPr lang="en-US" sz="1800" dirty="0" smtClean="0">
                <a:latin typeface="Sylfaen" pitchFamily="18" charset="0"/>
              </a:rPr>
              <a:t>with  initial particle size </a:t>
            </a:r>
          </a:p>
          <a:p>
            <a:pPr algn="just"/>
            <a:r>
              <a:rPr lang="en-US" sz="1800" dirty="0" smtClean="0">
                <a:latin typeface="Sylfaen" pitchFamily="18" charset="0"/>
              </a:rPr>
              <a:t>W-150nm &amp; Ta-80nm  and </a:t>
            </a:r>
          </a:p>
          <a:p>
            <a:pPr algn="just"/>
            <a:r>
              <a:rPr lang="en-US" sz="1800" dirty="0" smtClean="0">
                <a:latin typeface="Sylfaen" pitchFamily="18" charset="0"/>
              </a:rPr>
              <a:t>consolidated  at 1050°C </a:t>
            </a:r>
          </a:p>
          <a:p>
            <a:pPr algn="just"/>
            <a:r>
              <a:rPr lang="en-US" sz="1800" dirty="0" smtClean="0">
                <a:latin typeface="Sylfaen" pitchFamily="18" charset="0"/>
              </a:rPr>
              <a:t>with P=10GPa.</a:t>
            </a:r>
          </a:p>
          <a:p>
            <a:pPr algn="just"/>
            <a:endParaRPr lang="en-US" sz="2000" b="1" dirty="0" smtClean="0">
              <a:latin typeface="Sylfaen" pitchFamily="18" charset="0"/>
            </a:endParaRPr>
          </a:p>
          <a:p>
            <a:pPr algn="just"/>
            <a:endParaRPr lang="en-US" sz="2000" dirty="0" smtClean="0">
              <a:latin typeface="Sylfaen" pitchFamily="18" charset="0"/>
            </a:endParaRPr>
          </a:p>
          <a:p>
            <a:pPr algn="just"/>
            <a:endParaRPr lang="en-US" sz="2000" dirty="0" smtClean="0">
              <a:latin typeface="Sylfaen" pitchFamily="18" charset="0"/>
            </a:endParaRPr>
          </a:p>
          <a:p>
            <a:pPr algn="just"/>
            <a:endParaRPr lang="en-US" sz="2000" dirty="0" smtClean="0">
              <a:latin typeface="Sylfaen" pitchFamily="18" charset="0"/>
            </a:endParaRPr>
          </a:p>
          <a:p>
            <a:pPr algn="just"/>
            <a:endParaRPr lang="en-US" sz="2000" dirty="0" smtClean="0">
              <a:latin typeface="Sylfaen" pitchFamily="18" charset="0"/>
            </a:endParaRPr>
          </a:p>
          <a:p>
            <a:pPr algn="just"/>
            <a:r>
              <a:rPr lang="en-US" sz="2000" dirty="0" smtClean="0">
                <a:latin typeface="Sylfaen" pitchFamily="18" charset="0"/>
              </a:rPr>
              <a:t>                                                               a)W-20%Ta;                b) W-40%Ta</a:t>
            </a:r>
          </a:p>
          <a:p>
            <a:pPr algn="just"/>
            <a:endParaRPr lang="en-US" sz="2000" dirty="0" smtClean="0">
              <a:latin typeface="Sylfae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3352800" y="1371600"/>
            <a:ext cx="5486400" cy="449228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90600"/>
          </a:xfrm>
        </p:spPr>
        <p:txBody>
          <a:bodyPr>
            <a:noAutofit/>
          </a:bodyPr>
          <a:lstStyle/>
          <a:p>
            <a:pPr algn="ctr"/>
            <a:r>
              <a:rPr lang="en-US" dirty="0" smtClean="0">
                <a:latin typeface="Times New Roman" pitchFamily="18" charset="0"/>
                <a:cs typeface="Times New Roman" pitchFamily="18" charset="0"/>
              </a:rPr>
              <a:t>The microstructures W-Ta  </a:t>
            </a:r>
            <a:r>
              <a:rPr lang="en-US" dirty="0" err="1" smtClean="0">
                <a:latin typeface="Times New Roman" pitchFamily="18" charset="0"/>
                <a:cs typeface="Times New Roman" pitchFamily="18" charset="0"/>
              </a:rPr>
              <a:t>nanostructural</a:t>
            </a:r>
            <a:r>
              <a:rPr lang="en-US" dirty="0" smtClean="0">
                <a:latin typeface="Times New Roman" pitchFamily="18" charset="0"/>
                <a:cs typeface="Times New Roman" pitchFamily="18" charset="0"/>
              </a:rPr>
              <a:t> composites with  initial particle  size W-150nm &amp; Ta-80nm  and consolidated  at 1050°C with P=10GPa.   </a:t>
            </a:r>
            <a:endParaRPr lang="en-US"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828800" y="1600200"/>
            <a:ext cx="5562600" cy="4139483"/>
          </a:xfrm>
          <a:prstGeom prst="rect">
            <a:avLst/>
          </a:prstGeom>
          <a:noFill/>
          <a:ln w="9525">
            <a:noFill/>
            <a:miter lim="800000"/>
            <a:headEnd/>
            <a:tailEnd/>
          </a:ln>
        </p:spPr>
      </p:pic>
      <p:sp>
        <p:nvSpPr>
          <p:cNvPr id="4" name="Rectangle 3"/>
          <p:cNvSpPr/>
          <p:nvPr/>
        </p:nvSpPr>
        <p:spPr>
          <a:xfrm>
            <a:off x="2590800" y="5943600"/>
            <a:ext cx="4572000" cy="369332"/>
          </a:xfrm>
          <a:prstGeom prst="rect">
            <a:avLst/>
          </a:prstGeom>
        </p:spPr>
        <p:txBody>
          <a:bodyPr wrap="square">
            <a:spAutoFit/>
          </a:bodyPr>
          <a:lstStyle/>
          <a:p>
            <a:r>
              <a:rPr lang="en-US" dirty="0" smtClean="0">
                <a:latin typeface="Sylfaen" pitchFamily="18" charset="0"/>
              </a:rPr>
              <a:t>a)W-20%Ta;                            b) W-40%Ta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1371600"/>
          </a:xfrm>
        </p:spPr>
        <p:txBody>
          <a:bodyPr>
            <a:noAutofit/>
          </a:bodyPr>
          <a:lstStyle/>
          <a:p>
            <a:pPr algn="ctr"/>
            <a:r>
              <a:rPr lang="en-US" dirty="0" smtClean="0">
                <a:latin typeface="Sylfaen" pitchFamily="18" charset="0"/>
              </a:rPr>
              <a:t>The Macrostructures W-Ta  </a:t>
            </a:r>
            <a:r>
              <a:rPr lang="en-US" dirty="0" err="1" smtClean="0">
                <a:latin typeface="Sylfaen" pitchFamily="18" charset="0"/>
              </a:rPr>
              <a:t>Nanostructural</a:t>
            </a:r>
            <a:r>
              <a:rPr lang="en-US" dirty="0" smtClean="0">
                <a:latin typeface="Sylfaen" pitchFamily="18" charset="0"/>
              </a:rPr>
              <a:t> Composites with  Initial Particle size W-100nm &amp; Ta-80nm  and Consolidated  at 1080°C with P=10GPa.</a:t>
            </a:r>
            <a:r>
              <a:rPr lang="en-US" sz="2400" dirty="0" smtClean="0">
                <a:latin typeface="Sylfaen" pitchFamily="18" charset="0"/>
              </a:rPr>
              <a:t> </a:t>
            </a:r>
            <a:br>
              <a:rPr lang="en-US" sz="2400" dirty="0" smtClean="0">
                <a:latin typeface="Sylfaen" pitchFamily="18" charset="0"/>
              </a:rPr>
            </a:br>
            <a:r>
              <a:rPr lang="en-US" sz="2400" dirty="0" smtClean="0">
                <a:latin typeface="Sylfaen" pitchFamily="18" charset="0"/>
              </a:rPr>
              <a:t> </a:t>
            </a:r>
            <a:br>
              <a:rPr lang="en-US" sz="2400" dirty="0" smtClean="0">
                <a:latin typeface="Sylfaen" pitchFamily="18" charset="0"/>
              </a:rPr>
            </a:br>
            <a:endParaRPr lang="en-US" sz="1800" b="0" dirty="0">
              <a:latin typeface="Sylfaen"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295400" y="1143000"/>
            <a:ext cx="6309360" cy="4557478"/>
          </a:xfrm>
          <a:prstGeom prst="rect">
            <a:avLst/>
          </a:prstGeom>
          <a:noFill/>
          <a:ln w="9525">
            <a:noFill/>
            <a:miter lim="800000"/>
            <a:headEnd/>
            <a:tailEnd/>
          </a:ln>
        </p:spPr>
      </p:pic>
      <p:sp>
        <p:nvSpPr>
          <p:cNvPr id="4" name="Rectangle 3"/>
          <p:cNvSpPr/>
          <p:nvPr/>
        </p:nvSpPr>
        <p:spPr>
          <a:xfrm>
            <a:off x="2438400" y="5943600"/>
            <a:ext cx="4572000" cy="369332"/>
          </a:xfrm>
          <a:prstGeom prst="rect">
            <a:avLst/>
          </a:prstGeom>
        </p:spPr>
        <p:txBody>
          <a:bodyPr>
            <a:spAutoFit/>
          </a:bodyPr>
          <a:lstStyle/>
          <a:p>
            <a:r>
              <a:rPr lang="en-US" dirty="0" smtClean="0">
                <a:latin typeface="Sylfaen" pitchFamily="18" charset="0"/>
              </a:rPr>
              <a:t>a)W-20%Ta  ;                        b)W-40%Ta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9067800" cy="990600"/>
          </a:xfrm>
        </p:spPr>
        <p:txBody>
          <a:bodyPr>
            <a:noAutofit/>
          </a:bodyPr>
          <a:lstStyle/>
          <a:p>
            <a:pPr algn="ctr"/>
            <a:r>
              <a:rPr lang="en-US" dirty="0" smtClean="0">
                <a:latin typeface="Sylfaen" pitchFamily="18" charset="0"/>
              </a:rPr>
              <a:t>The microstructures W-Ta  </a:t>
            </a:r>
            <a:r>
              <a:rPr lang="en-US" dirty="0" err="1" smtClean="0">
                <a:latin typeface="Sylfaen" pitchFamily="18" charset="0"/>
              </a:rPr>
              <a:t>nanostructural</a:t>
            </a:r>
            <a:r>
              <a:rPr lang="en-US" dirty="0" smtClean="0">
                <a:latin typeface="Sylfaen" pitchFamily="18" charset="0"/>
              </a:rPr>
              <a:t> composites with  initial particle size W-100nm &amp; Ta-80nm  and consolidated  at 1080°C with </a:t>
            </a:r>
            <a:r>
              <a:rPr lang="en-US" sz="2400" dirty="0" smtClean="0">
                <a:latin typeface="Sylfaen" pitchFamily="18" charset="0"/>
              </a:rPr>
              <a:t>P=10GPa.</a:t>
            </a:r>
            <a:br>
              <a:rPr lang="en-US" sz="2400" dirty="0" smtClean="0">
                <a:latin typeface="Sylfaen" pitchFamily="18" charset="0"/>
              </a:rPr>
            </a:br>
            <a:r>
              <a:rPr lang="en-US" sz="2400" dirty="0" smtClean="0">
                <a:latin typeface="Sylfaen" pitchFamily="18" charset="0"/>
              </a:rPr>
              <a:t> </a:t>
            </a:r>
            <a:r>
              <a:rPr lang="en-US" dirty="0" smtClean="0">
                <a:latin typeface="Sylfaen" pitchFamily="18" charset="0"/>
              </a:rPr>
              <a:t/>
            </a:r>
            <a:br>
              <a:rPr lang="en-US" dirty="0" smtClean="0">
                <a:latin typeface="Sylfaen" pitchFamily="18" charset="0"/>
              </a:rPr>
            </a:br>
            <a:r>
              <a:rPr lang="en-US" dirty="0" smtClean="0">
                <a:latin typeface="Sylfaen" pitchFamily="18" charset="0"/>
              </a:rPr>
              <a:t/>
            </a:r>
            <a:br>
              <a:rPr lang="en-US" dirty="0" smtClean="0">
                <a:latin typeface="Sylfaen" pitchFamily="18" charset="0"/>
              </a:rPr>
            </a:br>
            <a:endParaRPr lang="en-US" dirty="0">
              <a:latin typeface="Sylfae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1676400" y="1066800"/>
            <a:ext cx="5942506" cy="4458335"/>
          </a:xfrm>
          <a:prstGeom prst="rect">
            <a:avLst/>
          </a:prstGeom>
          <a:noFill/>
          <a:ln w="9525">
            <a:noFill/>
            <a:miter lim="800000"/>
            <a:headEnd/>
            <a:tailEnd/>
          </a:ln>
        </p:spPr>
      </p:pic>
      <p:sp>
        <p:nvSpPr>
          <p:cNvPr id="4" name="Rectangle 3"/>
          <p:cNvSpPr/>
          <p:nvPr/>
        </p:nvSpPr>
        <p:spPr>
          <a:xfrm>
            <a:off x="2438400" y="5715000"/>
            <a:ext cx="4509568" cy="369332"/>
          </a:xfrm>
          <a:prstGeom prst="rect">
            <a:avLst/>
          </a:prstGeom>
        </p:spPr>
        <p:txBody>
          <a:bodyPr wrap="none">
            <a:spAutoFit/>
          </a:bodyPr>
          <a:lstStyle/>
          <a:p>
            <a:r>
              <a:rPr lang="en-US" dirty="0" smtClean="0">
                <a:latin typeface="Sylfaen" pitchFamily="18" charset="0"/>
              </a:rPr>
              <a:t>a)W-20%Ta;                                b) W-40%Ta</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686800" cy="1162050"/>
          </a:xfrm>
        </p:spPr>
        <p:txBody>
          <a:bodyPr>
            <a:noAutofit/>
          </a:bodyPr>
          <a:lstStyle/>
          <a:p>
            <a:pPr algn="ctr"/>
            <a:r>
              <a:rPr lang="en-US" sz="2400" dirty="0" smtClean="0">
                <a:latin typeface="Sylfaen" pitchFamily="18" charset="0"/>
              </a:rPr>
              <a:t>The hardness values of HEC W-Ag composites depending on their composition and experimental conditions.</a:t>
            </a:r>
            <a:endParaRPr lang="en-US" sz="2400" dirty="0">
              <a:latin typeface="Sylfaen" pitchFamily="18" charset="0"/>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914400" y="2133600"/>
            <a:ext cx="7467600" cy="35178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685800"/>
          </a:xfrm>
        </p:spPr>
        <p:txBody>
          <a:bodyPr>
            <a:normAutofit/>
          </a:bodyPr>
          <a:lstStyle/>
          <a:p>
            <a:pPr lvl="0" algn="l"/>
            <a:r>
              <a:rPr lang="en-US" sz="2400" b="1" dirty="0" smtClean="0">
                <a:latin typeface="Times New Roman" pitchFamily="18" charset="0"/>
                <a:ea typeface="Times New Roman" pitchFamily="18" charset="0"/>
                <a:cs typeface="Times New Roman" pitchFamily="18" charset="0"/>
              </a:rPr>
              <a:t>Concluding Remarks</a:t>
            </a:r>
            <a:endParaRPr lang="en-US" sz="2400" dirty="0"/>
          </a:p>
        </p:txBody>
      </p:sp>
      <p:sp>
        <p:nvSpPr>
          <p:cNvPr id="3" name="Content Placeholder 2"/>
          <p:cNvSpPr>
            <a:spLocks noGrp="1"/>
          </p:cNvSpPr>
          <p:nvPr>
            <p:ph idx="1"/>
          </p:nvPr>
        </p:nvSpPr>
        <p:spPr>
          <a:xfrm>
            <a:off x="152400" y="685800"/>
            <a:ext cx="8763000" cy="6019800"/>
          </a:xfrm>
        </p:spPr>
        <p:txBody>
          <a:bodyPr>
            <a:noAutofit/>
          </a:bodyPr>
          <a:lstStyle/>
          <a:p>
            <a:r>
              <a:rPr lang="en-US" sz="1400" dirty="0" smtClean="0">
                <a:latin typeface="Times New Roman" pitchFamily="18" charset="0"/>
                <a:cs typeface="Times New Roman" pitchFamily="18" charset="0"/>
              </a:rPr>
              <a:t>Cracking on both of the W-Ag samples consolidated above melting point of silver were observed. The cracking is severe and can compromise the mechanical integrity of the sample as well as the uniformity of the heat dissipation. In real applications, this lack of mechanical integrity and </a:t>
            </a:r>
            <a:r>
              <a:rPr lang="en-US" sz="1400" dirty="0" err="1" smtClean="0">
                <a:latin typeface="Times New Roman" pitchFamily="18" charset="0"/>
                <a:cs typeface="Times New Roman" pitchFamily="18" charset="0"/>
              </a:rPr>
              <a:t>nonuniformity</a:t>
            </a:r>
            <a:r>
              <a:rPr lang="en-US" sz="1400" dirty="0" smtClean="0">
                <a:latin typeface="Times New Roman" pitchFamily="18" charset="0"/>
                <a:cs typeface="Times New Roman" pitchFamily="18" charset="0"/>
              </a:rPr>
              <a:t> could lead to hot spots which could damage the devices in need of heat dissipation.</a:t>
            </a:r>
          </a:p>
          <a:p>
            <a:pPr>
              <a:buNone/>
            </a:pPr>
            <a:r>
              <a:rPr lang="en-US" sz="1400" dirty="0" smtClean="0">
                <a:latin typeface="Times New Roman" pitchFamily="18" charset="0"/>
                <a:cs typeface="Times New Roman" pitchFamily="18" charset="0"/>
              </a:rPr>
              <a:t>        Compositional segregation was observed in the center of the W-50% Ag sample. A large area, rich in W</a:t>
            </a:r>
          </a:p>
          <a:p>
            <a:pPr>
              <a:buNone/>
            </a:pPr>
            <a:r>
              <a:rPr lang="en-US" sz="1400" dirty="0" smtClean="0">
                <a:latin typeface="Times New Roman" pitchFamily="18" charset="0"/>
                <a:cs typeface="Times New Roman" pitchFamily="18" charset="0"/>
              </a:rPr>
              <a:t>         is visible around the longitudinal axis. This segregation raises concern about the uniformity of properties such  as thermal conductivity, within the sample.  </a:t>
            </a:r>
          </a:p>
          <a:p>
            <a:r>
              <a:rPr lang="en-US" sz="1400" dirty="0" smtClean="0">
                <a:latin typeface="Times New Roman" pitchFamily="18" charset="0"/>
                <a:cs typeface="Times New Roman" pitchFamily="18" charset="0"/>
              </a:rPr>
              <a:t>The measurement of the thermal conductivity of the samples was not in the scope of this initial</a:t>
            </a:r>
          </a:p>
          <a:p>
            <a:pPr>
              <a:buNone/>
            </a:pPr>
            <a:r>
              <a:rPr lang="en-US" sz="1400" dirty="0" smtClean="0">
                <a:latin typeface="Times New Roman" pitchFamily="18" charset="0"/>
                <a:cs typeface="Times New Roman" pitchFamily="18" charset="0"/>
              </a:rPr>
              <a:t>         evaluation, but the presence of numerous cracks in the samples would be detrimental to a uniform heat</a:t>
            </a:r>
          </a:p>
          <a:p>
            <a:pPr>
              <a:buNone/>
            </a:pPr>
            <a:r>
              <a:rPr lang="en-US" sz="1400" dirty="0" smtClean="0">
                <a:latin typeface="Times New Roman" pitchFamily="18" charset="0"/>
                <a:cs typeface="Times New Roman" pitchFamily="18" charset="0"/>
              </a:rPr>
              <a:t>         dissipation path. Non-uniform heat dissipation could create hot spots and potentially damage an</a:t>
            </a:r>
          </a:p>
          <a:p>
            <a:pPr>
              <a:buNone/>
            </a:pPr>
            <a:r>
              <a:rPr lang="en-US" sz="1400" dirty="0" smtClean="0">
                <a:latin typeface="Times New Roman" pitchFamily="18" charset="0"/>
                <a:cs typeface="Times New Roman" pitchFamily="18" charset="0"/>
              </a:rPr>
              <a:t>        electronic component or assembly. The presence of a W rich area at the center of the W-50% sample</a:t>
            </a:r>
          </a:p>
          <a:p>
            <a:pPr>
              <a:buNone/>
            </a:pPr>
            <a:r>
              <a:rPr lang="en-US" sz="1400" dirty="0" smtClean="0">
                <a:latin typeface="Times New Roman" pitchFamily="18" charset="0"/>
                <a:cs typeface="Times New Roman" pitchFamily="18" charset="0"/>
              </a:rPr>
              <a:t>         could also contribute to uneven heat conduction and heat dissipation from the assembly.</a:t>
            </a:r>
          </a:p>
          <a:p>
            <a:r>
              <a:rPr lang="en-US" sz="1400" dirty="0" smtClean="0">
                <a:latin typeface="Times New Roman" pitchFamily="18" charset="0"/>
                <a:cs typeface="Times New Roman" pitchFamily="18" charset="0"/>
              </a:rPr>
              <a:t> In case of </a:t>
            </a:r>
            <a:r>
              <a:rPr lang="en-US" sz="1400" dirty="0" err="1" smtClean="0">
                <a:latin typeface="Times New Roman" pitchFamily="18" charset="0"/>
                <a:cs typeface="Times New Roman" pitchFamily="18" charset="0"/>
              </a:rPr>
              <a:t>nanoscale</a:t>
            </a:r>
            <a:r>
              <a:rPr lang="en-US" sz="1400" dirty="0" smtClean="0">
                <a:latin typeface="Times New Roman" pitchFamily="18" charset="0"/>
                <a:cs typeface="Times New Roman" pitchFamily="18" charset="0"/>
              </a:rPr>
              <a:t> W and Ta blend powders the cracking and formation of nets from cracks were observed in samples with more coarse phase of tungsten when dimensions of individual grains were equal to 150nm. The decreasing of grain size of W in composition and application 100nm tungsten particles leads to fully disappearing of cracks and high dense billets with uniform distribution of consisting phases and good integrity between the W and Ta grains are obtained.</a:t>
            </a:r>
          </a:p>
          <a:p>
            <a:r>
              <a:rPr lang="en-US" sz="1400" dirty="0" smtClean="0">
                <a:latin typeface="Times New Roman" pitchFamily="18" charset="0"/>
                <a:cs typeface="Times New Roman" pitchFamily="18" charset="0"/>
              </a:rPr>
              <a:t>The grain size in important factor and has influence on the value of hardness of W-Ta composites. The composites with grains of 100nm for W phase has higher value of hardness. The increasing of amount of matrix phase from Ta plays important role as well and for 40% content in composition the differences between the hardness of composites practically not observed.</a:t>
            </a:r>
          </a:p>
          <a:p>
            <a:r>
              <a:rPr lang="en-US" sz="1400" dirty="0" smtClean="0">
                <a:latin typeface="Times New Roman" pitchFamily="18" charset="0"/>
                <a:cs typeface="Times New Roman" pitchFamily="18" charset="0"/>
              </a:rPr>
              <a:t>Additional research is recommended if the received samples are representative of the capability of the</a:t>
            </a:r>
          </a:p>
          <a:p>
            <a:pPr>
              <a:buNone/>
            </a:pPr>
            <a:r>
              <a:rPr lang="en-US" sz="1400" dirty="0" smtClean="0">
                <a:latin typeface="Times New Roman" pitchFamily="18" charset="0"/>
                <a:cs typeface="Times New Roman" pitchFamily="18" charset="0"/>
              </a:rPr>
              <a:t>        manufacturing process. Elimination of cracking and compositional segregation should be demonstrated</a:t>
            </a:r>
          </a:p>
          <a:p>
            <a:pPr>
              <a:buNone/>
            </a:pPr>
            <a:r>
              <a:rPr lang="en-US" sz="1400" dirty="0" smtClean="0">
                <a:latin typeface="Times New Roman" pitchFamily="18" charset="0"/>
                <a:cs typeface="Times New Roman" pitchFamily="18" charset="0"/>
              </a:rPr>
              <a:t>       for a number of samples similar to those characterized in this report. Subsequently, new candidate</a:t>
            </a:r>
          </a:p>
          <a:p>
            <a:pPr>
              <a:buNone/>
            </a:pPr>
            <a:r>
              <a:rPr lang="en-US" sz="1400" dirty="0" smtClean="0">
                <a:latin typeface="Times New Roman" pitchFamily="18" charset="0"/>
                <a:cs typeface="Times New Roman" pitchFamily="18" charset="0"/>
              </a:rPr>
              <a:t>       materials could be tailored, fabricated and tested for thermal conductivity.</a:t>
            </a:r>
          </a:p>
          <a:p>
            <a:pPr>
              <a:buNone/>
            </a:pPr>
            <a:endParaRPr lang="en-US"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29400"/>
          </a:xfrm>
        </p:spPr>
        <p:txBody>
          <a:bodyPr>
            <a:normAutofit/>
          </a:bodyPr>
          <a:lstStyle/>
          <a:p>
            <a:pPr>
              <a:buNone/>
            </a:pPr>
            <a:r>
              <a:rPr lang="en-US" sz="2800" b="1" u="sng" dirty="0" smtClean="0">
                <a:latin typeface="Times New Roman" pitchFamily="18" charset="0"/>
                <a:cs typeface="Times New Roman" pitchFamily="18" charset="0"/>
              </a:rPr>
              <a:t>Outline </a:t>
            </a:r>
            <a:r>
              <a:rPr lang="en-US" sz="5100" b="1" u="sng" dirty="0" smtClean="0">
                <a:latin typeface="Times New Roman" pitchFamily="18" charset="0"/>
                <a:cs typeface="Times New Roman" pitchFamily="18" charset="0"/>
              </a:rPr>
              <a:t> </a:t>
            </a:r>
            <a:r>
              <a:rPr lang="en-US" sz="9600" b="1" u="sng" dirty="0" smtClean="0">
                <a:latin typeface="Times New Roman" pitchFamily="18" charset="0"/>
                <a:cs typeface="Times New Roman" pitchFamily="18" charset="0"/>
              </a:rPr>
              <a:t>                   </a:t>
            </a:r>
          </a:p>
          <a:p>
            <a:pPr>
              <a:buNone/>
            </a:pPr>
            <a:r>
              <a:rPr lang="en-US" sz="1600" dirty="0" smtClean="0"/>
              <a:t>       The HEC technology  has the potential of forming solid composite materials from </a:t>
            </a:r>
            <a:r>
              <a:rPr lang="en-US" sz="1600" dirty="0" err="1" smtClean="0"/>
              <a:t>nanoscle</a:t>
            </a:r>
            <a:r>
              <a:rPr lang="en-US" sz="1600" dirty="0" smtClean="0"/>
              <a:t> materials that cannot be mixed into the desired compositions via traditional techniques such as alloying, sintering or infiltration. As a result, explosive forming introduces the opportunity to design materials with selected properties, such as high thermal conductivity, that could outperform materials made by traditional manufacturing processes.</a:t>
            </a:r>
            <a:r>
              <a:rPr lang="en-US" sz="1600" b="1" dirty="0" smtClean="0">
                <a:latin typeface="Times New Roman" pitchFamily="18" charset="0"/>
                <a:cs typeface="Times New Roman" pitchFamily="18" charset="0"/>
              </a:rPr>
              <a:t>  </a:t>
            </a:r>
          </a:p>
          <a:p>
            <a:endParaRPr lang="en-US" sz="1800" b="1" dirty="0" smtClean="0">
              <a:latin typeface="Times New Roman" pitchFamily="18" charset="0"/>
              <a:cs typeface="Times New Roman" pitchFamily="18" charset="0"/>
            </a:endParaRPr>
          </a:p>
          <a:p>
            <a:endParaRPr lang="en-US" b="1" dirty="0" smtClean="0">
              <a:latin typeface="Times New Roman" pitchFamily="18" charset="0"/>
              <a:cs typeface="Times New Roman" pitchFamily="18" charset="0"/>
            </a:endParaRPr>
          </a:p>
          <a:p>
            <a:pPr>
              <a:buNone/>
            </a:pPr>
            <a:endParaRPr lang="en-US" sz="1400" b="1" dirty="0" smtClean="0">
              <a:latin typeface="Times New Roman" pitchFamily="18" charset="0"/>
              <a:cs typeface="Times New Roman" pitchFamily="18" charset="0"/>
            </a:endParaRPr>
          </a:p>
          <a:p>
            <a:pPr>
              <a:buNone/>
            </a:pPr>
            <a:r>
              <a:rPr lang="en-US" sz="1600" b="1" dirty="0" smtClean="0">
                <a:latin typeface="Times New Roman" pitchFamily="18" charset="0"/>
                <a:cs typeface="Times New Roman" pitchFamily="18" charset="0"/>
              </a:rPr>
              <a:t>       T</a:t>
            </a:r>
            <a:r>
              <a:rPr lang="en-US" sz="1600" dirty="0" smtClean="0"/>
              <a:t>he scope of investigation  is to determine if explosive forming resulted in acceptable    homogeneity, good bonding between the metal particles, absence of voids. These </a:t>
            </a:r>
            <a:r>
              <a:rPr lang="en-US" sz="1600" dirty="0" err="1" smtClean="0"/>
              <a:t>microstructural</a:t>
            </a:r>
            <a:r>
              <a:rPr lang="en-US" sz="1600" dirty="0" smtClean="0"/>
              <a:t> features would provide an indication of the degree of mechanical and thermal property uniformity.</a:t>
            </a:r>
          </a:p>
          <a:p>
            <a:pPr>
              <a:buNone/>
            </a:pPr>
            <a:endParaRPr lang="en-US" sz="1600" b="1" dirty="0" smtClean="0">
              <a:latin typeface="Times New Roman" pitchFamily="18" charset="0"/>
              <a:cs typeface="Times New Roman" pitchFamily="18" charset="0"/>
            </a:endParaRPr>
          </a:p>
          <a:p>
            <a:pPr>
              <a:buNone/>
            </a:pPr>
            <a:r>
              <a:rPr lang="en-US" sz="1600" dirty="0" smtClean="0"/>
              <a:t>         The cracking is severe and can compromise the mechanical integrity of the sample as well as the uniformity of the heat dissipation. In real applications, this lack of mechanical integrity and </a:t>
            </a:r>
            <a:r>
              <a:rPr lang="en-US" sz="1600" dirty="0" err="1" smtClean="0"/>
              <a:t>nonuniformity</a:t>
            </a:r>
            <a:r>
              <a:rPr lang="en-US" sz="1600" dirty="0" smtClean="0"/>
              <a:t> could lead to hot spots which could damage the devices in need of heat dissipation.</a:t>
            </a:r>
            <a:endParaRPr lang="en-US" sz="1600" b="1" dirty="0" smtClean="0">
              <a:latin typeface="Times New Roman" pitchFamily="18" charset="0"/>
              <a:cs typeface="Times New Roman" pitchFamily="18" charset="0"/>
            </a:endParaRPr>
          </a:p>
          <a:p>
            <a:pPr algn="just">
              <a:lnSpc>
                <a:spcPct val="200000"/>
              </a:lnSpc>
              <a:buNone/>
            </a:pPr>
            <a:endParaRPr lang="en-US" dirty="0"/>
          </a:p>
        </p:txBody>
      </p:sp>
      <p:sp>
        <p:nvSpPr>
          <p:cNvPr id="4" name="Rectangle 3"/>
          <p:cNvSpPr/>
          <p:nvPr/>
        </p:nvSpPr>
        <p:spPr>
          <a:xfrm>
            <a:off x="533400" y="3200400"/>
            <a:ext cx="8229600" cy="830997"/>
          </a:xfrm>
          <a:prstGeom prst="rect">
            <a:avLst/>
          </a:prstGeom>
        </p:spPr>
        <p:txBody>
          <a:bodyPr wrap="square">
            <a:spAutoFit/>
          </a:bodyPr>
          <a:lstStyle/>
          <a:p>
            <a:r>
              <a:rPr lang="en-US" sz="1600" dirty="0" smtClean="0">
                <a:latin typeface="+mj-lt"/>
                <a:cs typeface="Times New Roman" pitchFamily="18" charset="0"/>
              </a:rPr>
              <a:t>These materials could be used for heat dissipation from electronic devices that are prone to failure at high operating temperatures. Currently, materials such as Copper-Tungsten (Cu-W) and Aluminum-Silicon-Carbide (</a:t>
            </a:r>
            <a:r>
              <a:rPr lang="en-US" sz="1600" dirty="0" err="1" smtClean="0">
                <a:latin typeface="+mj-lt"/>
                <a:cs typeface="Times New Roman" pitchFamily="18" charset="0"/>
              </a:rPr>
              <a:t>AlSiC</a:t>
            </a:r>
            <a:r>
              <a:rPr lang="en-US" sz="1600" dirty="0" smtClean="0">
                <a:latin typeface="+mj-lt"/>
                <a:cs typeface="Times New Roman" pitchFamily="18" charset="0"/>
              </a:rPr>
              <a:t>) are used in industry for heat dissipation. </a:t>
            </a:r>
            <a:endParaRPr lang="en-US" sz="1600" dirty="0">
              <a:latin typeface="+mj-lt"/>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en-US" dirty="0" smtClean="0">
                <a:latin typeface="Sylfaen" pitchFamily="18" charset="0"/>
                <a:cs typeface="Times New Roman" pitchFamily="18" charset="0"/>
              </a:rPr>
              <a:t>Thank you for Your Attention</a:t>
            </a:r>
            <a:r>
              <a:rPr lang="ka-GE" dirty="0" smtClean="0">
                <a:latin typeface="Sylfaen" pitchFamily="18" charset="0"/>
              </a:rPr>
              <a:t/>
            </a:r>
            <a:br>
              <a:rPr lang="ka-GE" dirty="0" smtClean="0">
                <a:latin typeface="Sylfaen" pitchFamily="18" charset="0"/>
              </a:rPr>
            </a:br>
            <a:endParaRPr lang="en-US" dirty="0">
              <a:latin typeface="Sylfaen" pitchFamily="18" charset="0"/>
            </a:endParaRPr>
          </a:p>
        </p:txBody>
      </p:sp>
      <p:sp>
        <p:nvSpPr>
          <p:cNvPr id="3" name="Content Placeholder 2"/>
          <p:cNvSpPr>
            <a:spLocks noGrp="1"/>
          </p:cNvSpPr>
          <p:nvPr>
            <p:ph idx="1"/>
          </p:nvPr>
        </p:nvSpPr>
        <p:spPr>
          <a:xfrm>
            <a:off x="457200" y="4800600"/>
            <a:ext cx="8229600" cy="1325563"/>
          </a:xfrm>
        </p:spPr>
        <p:txBody>
          <a:bodyPr>
            <a:normAutofit/>
          </a:bodyPr>
          <a:lstStyle/>
          <a:p>
            <a:pPr lvl="0" algn="ctr">
              <a:buNone/>
            </a:pPr>
            <a:r>
              <a:rPr lang="en-US" sz="4400" dirty="0" smtClean="0">
                <a:solidFill>
                  <a:prstClr val="black"/>
                </a:solidFill>
                <a:latin typeface="Times New Roman" pitchFamily="18" charset="0"/>
                <a:cs typeface="Times New Roman" pitchFamily="18" charset="0"/>
              </a:rPr>
              <a:t>Questions</a:t>
            </a:r>
            <a:endParaRPr lang="ka-GE" sz="4400" dirty="0">
              <a:solidFill>
                <a:prstClr val="blac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381000"/>
          </a:xfrm>
        </p:spPr>
        <p:txBody>
          <a:bodyPr>
            <a:noAutofit/>
          </a:bodyPr>
          <a:lstStyle/>
          <a:p>
            <a:pPr algn="l"/>
            <a:r>
              <a:rPr lang="en-US" sz="3200" b="1" dirty="0" smtClean="0">
                <a:latin typeface="Sylfaen" pitchFamily="18" charset="0"/>
              </a:rPr>
              <a:t>Main Goals :                                                   </a:t>
            </a:r>
            <a:endParaRPr lang="en-US" sz="3200" dirty="0">
              <a:latin typeface="Sylfaen" pitchFamily="18" charset="0"/>
            </a:endParaRPr>
          </a:p>
        </p:txBody>
      </p:sp>
      <p:sp>
        <p:nvSpPr>
          <p:cNvPr id="3" name="Content Placeholder 2"/>
          <p:cNvSpPr>
            <a:spLocks noGrp="1"/>
          </p:cNvSpPr>
          <p:nvPr>
            <p:ph idx="1"/>
          </p:nvPr>
        </p:nvSpPr>
        <p:spPr>
          <a:xfrm>
            <a:off x="152400" y="609600"/>
            <a:ext cx="8839200" cy="6172200"/>
          </a:xfrm>
        </p:spPr>
        <p:txBody>
          <a:bodyPr>
            <a:normAutofit/>
          </a:bodyPr>
          <a:lstStyle/>
          <a:p>
            <a:pPr algn="just"/>
            <a:r>
              <a:rPr lang="en-US" sz="2000" dirty="0" smtClean="0">
                <a:latin typeface="Sylfaen" pitchFamily="18" charset="0"/>
              </a:rPr>
              <a:t>To consolidate  high dense </a:t>
            </a:r>
            <a:r>
              <a:rPr lang="en-US" sz="2000" dirty="0" err="1" smtClean="0">
                <a:latin typeface="Sylfaen" pitchFamily="18" charset="0"/>
              </a:rPr>
              <a:t>nanostructural</a:t>
            </a:r>
            <a:r>
              <a:rPr lang="en-US" sz="2000" dirty="0" smtClean="0">
                <a:latin typeface="Sylfaen" pitchFamily="18" charset="0"/>
              </a:rPr>
              <a:t> W-Ag and W-Ta composites  by HEC technology without cracking with good strength and high physical-mechanical properties.</a:t>
            </a:r>
          </a:p>
          <a:p>
            <a:pPr algn="just"/>
            <a:endParaRPr lang="en-US" sz="2000" dirty="0" smtClean="0">
              <a:latin typeface="Sylfaen" pitchFamily="18" charset="0"/>
            </a:endParaRPr>
          </a:p>
          <a:p>
            <a:pPr algn="just"/>
            <a:r>
              <a:rPr lang="en-US" sz="2000" dirty="0" smtClean="0">
                <a:latin typeface="Sylfaen" pitchFamily="18" charset="0"/>
              </a:rPr>
              <a:t>To investigate structure /property relationship of fabricated </a:t>
            </a:r>
            <a:r>
              <a:rPr lang="en-US" sz="2000" dirty="0" err="1" smtClean="0">
                <a:latin typeface="Sylfaen" pitchFamily="18" charset="0"/>
              </a:rPr>
              <a:t>nanostructural</a:t>
            </a:r>
            <a:r>
              <a:rPr lang="en-US" sz="2000" dirty="0" smtClean="0">
                <a:latin typeface="Sylfaen" pitchFamily="18" charset="0"/>
              </a:rPr>
              <a:t> W-Ag and W-Ta samples depending on consolidating temperature, intensity of loading  and phase content.</a:t>
            </a:r>
          </a:p>
          <a:p>
            <a:pPr algn="just"/>
            <a:endParaRPr lang="en-US" sz="2000" dirty="0" smtClean="0">
              <a:latin typeface="Sylfaen" pitchFamily="18" charset="0"/>
            </a:endParaRPr>
          </a:p>
          <a:p>
            <a:pPr algn="just"/>
            <a:r>
              <a:rPr lang="en-US" sz="2000" dirty="0" smtClean="0">
                <a:latin typeface="Sylfaen" pitchFamily="18" charset="0"/>
              </a:rPr>
              <a:t>To investigate  advantage /disadvantages of liquid phase consolidation of </a:t>
            </a:r>
            <a:r>
              <a:rPr lang="en-US" sz="2000" dirty="0" err="1" smtClean="0">
                <a:latin typeface="Sylfaen" pitchFamily="18" charset="0"/>
              </a:rPr>
              <a:t>nanostructural</a:t>
            </a:r>
            <a:r>
              <a:rPr lang="en-US" sz="2000" dirty="0" smtClean="0">
                <a:latin typeface="Sylfaen" pitchFamily="18" charset="0"/>
              </a:rPr>
              <a:t>  W-Ag composites depending on value of temperature and content of phases.</a:t>
            </a:r>
          </a:p>
          <a:p>
            <a:pPr algn="just"/>
            <a:endParaRPr lang="en-US" sz="1800" dirty="0" smtClean="0">
              <a:latin typeface="Sylfaen" pitchFamily="18" charset="0"/>
            </a:endParaRPr>
          </a:p>
          <a:p>
            <a:pPr algn="just"/>
            <a:endParaRPr lang="en-US" sz="1800" dirty="0" smtClean="0">
              <a:latin typeface="Sylfaen" pitchFamily="18" charset="0"/>
            </a:endParaRPr>
          </a:p>
          <a:p>
            <a:pPr algn="just"/>
            <a:endParaRPr lang="en-US" sz="1800" dirty="0" smtClean="0">
              <a:latin typeface="Sylfaen" pitchFamily="18" charset="0"/>
            </a:endParaRPr>
          </a:p>
          <a:p>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Novelty</a:t>
            </a:r>
            <a:endParaRPr lang="en-US" sz="3200" b="1" dirty="0"/>
          </a:p>
        </p:txBody>
      </p:sp>
      <p:sp>
        <p:nvSpPr>
          <p:cNvPr id="3" name="Content Placeholder 2"/>
          <p:cNvSpPr>
            <a:spLocks noGrp="1"/>
          </p:cNvSpPr>
          <p:nvPr>
            <p:ph idx="1"/>
          </p:nvPr>
        </p:nvSpPr>
        <p:spPr>
          <a:xfrm>
            <a:off x="0" y="1295400"/>
            <a:ext cx="8839200" cy="5105400"/>
          </a:xfrm>
        </p:spPr>
        <p:txBody>
          <a:bodyPr>
            <a:normAutofit/>
          </a:bodyPr>
          <a:lstStyle/>
          <a:p>
            <a:pPr algn="just">
              <a:buNone/>
            </a:pPr>
            <a:r>
              <a:rPr lang="en-US" dirty="0" smtClean="0">
                <a:latin typeface="Sylfaen" pitchFamily="18" charset="0"/>
              </a:rPr>
              <a:t>    </a:t>
            </a:r>
            <a:r>
              <a:rPr lang="en-US" sz="1800" dirty="0" smtClean="0">
                <a:latin typeface="Times New Roman" pitchFamily="18" charset="0"/>
                <a:cs typeface="Times New Roman" pitchFamily="18" charset="0"/>
              </a:rPr>
              <a:t>The novelty of the proposed, non-conventional approach relies on the fact that the consolidation of solid samples in a cylindrical geometry from sub micrometer- and nanometer-sized W-Ag  and Ta-Al blend powders is performed in two stages: </a:t>
            </a:r>
          </a:p>
          <a:p>
            <a:pPr algn="just">
              <a:buNone/>
            </a:pPr>
            <a:endParaRPr lang="en-US" sz="1800" dirty="0" smtClean="0">
              <a:latin typeface="Times New Roman" pitchFamily="18" charset="0"/>
              <a:cs typeface="Times New Roman" pitchFamily="18" charset="0"/>
            </a:endParaRPr>
          </a:p>
          <a:p>
            <a:pPr lvl="0" algn="just"/>
            <a:r>
              <a:rPr lang="en-US" sz="1800" dirty="0" smtClean="0">
                <a:latin typeface="Times New Roman" pitchFamily="18" charset="0"/>
                <a:cs typeface="Times New Roman" pitchFamily="18" charset="0"/>
              </a:rPr>
              <a:t>first stage:  preliminary explosive compression of the precursor powder blend is carried out at room temperature with a loading intensity of 5-10 </a:t>
            </a:r>
            <a:r>
              <a:rPr lang="en-US" sz="1800" dirty="0" err="1" smtClean="0">
                <a:latin typeface="Times New Roman" pitchFamily="18" charset="0"/>
                <a:cs typeface="Times New Roman" pitchFamily="18" charset="0"/>
              </a:rPr>
              <a:t>GPa</a:t>
            </a:r>
            <a:r>
              <a:rPr lang="en-US" sz="1800" dirty="0" smtClean="0">
                <a:latin typeface="Times New Roman" pitchFamily="18" charset="0"/>
                <a:cs typeface="Times New Roman" pitchFamily="18" charset="0"/>
              </a:rPr>
              <a:t> to increase the initial density and to activate the particle surfaces in the blend;</a:t>
            </a:r>
          </a:p>
          <a:p>
            <a:pPr lvl="0" algn="just"/>
            <a:endParaRPr lang="en-US" sz="1800" dirty="0" smtClean="0">
              <a:latin typeface="Times New Roman" pitchFamily="18" charset="0"/>
              <a:cs typeface="Times New Roman" pitchFamily="18" charset="0"/>
            </a:endParaRPr>
          </a:p>
          <a:p>
            <a:pPr lvl="0" algn="just"/>
            <a:r>
              <a:rPr lang="en-US" sz="1800" dirty="0" smtClean="0">
                <a:latin typeface="Times New Roman" pitchFamily="18" charset="0"/>
                <a:cs typeface="Times New Roman" pitchFamily="18" charset="0"/>
              </a:rPr>
              <a:t>Second stage:  the same, already </a:t>
            </a:r>
            <a:r>
              <a:rPr lang="en-US" sz="1800" dirty="0" err="1" smtClean="0">
                <a:latin typeface="Times New Roman" pitchFamily="18" charset="0"/>
                <a:cs typeface="Times New Roman" pitchFamily="18" charset="0"/>
              </a:rPr>
              <a:t>predensified</a:t>
            </a:r>
            <a:r>
              <a:rPr lang="en-US" sz="1800" dirty="0" smtClean="0">
                <a:latin typeface="Times New Roman" pitchFamily="18" charset="0"/>
                <a:cs typeface="Times New Roman" pitchFamily="18" charset="0"/>
              </a:rPr>
              <a:t> cylindrical sample is reloaded by a primary explosive shock wave with a loading intensity of 10 </a:t>
            </a:r>
            <a:r>
              <a:rPr lang="en-US" sz="1800" dirty="0" err="1" smtClean="0">
                <a:latin typeface="Times New Roman" pitchFamily="18" charset="0"/>
                <a:cs typeface="Times New Roman" pitchFamily="18" charset="0"/>
              </a:rPr>
              <a:t>GPa</a:t>
            </a:r>
            <a:r>
              <a:rPr lang="en-US" sz="1800" dirty="0" smtClean="0">
                <a:latin typeface="Times New Roman" pitchFamily="18" charset="0"/>
                <a:cs typeface="Times New Roman" pitchFamily="18" charset="0"/>
              </a:rPr>
              <a:t>, but at a temperature between 20-1100 °C. In case of W-Ag composites the consolidation is performed above melting point of silver  and  loading of precursors  practically takes please in partially liquid conditions.  </a:t>
            </a:r>
          </a:p>
          <a:p>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Materials and experimental Arrangement.</a:t>
            </a:r>
            <a:endParaRPr lang="en-US" sz="2800" b="1" dirty="0"/>
          </a:p>
        </p:txBody>
      </p:sp>
      <p:grpSp>
        <p:nvGrpSpPr>
          <p:cNvPr id="3" name="Group 2"/>
          <p:cNvGrpSpPr>
            <a:grpSpLocks/>
          </p:cNvGrpSpPr>
          <p:nvPr/>
        </p:nvGrpSpPr>
        <p:grpSpPr bwMode="auto">
          <a:xfrm>
            <a:off x="1371600" y="3124200"/>
            <a:ext cx="6324600" cy="2895600"/>
            <a:chOff x="793" y="1356"/>
            <a:chExt cx="4195" cy="2184"/>
          </a:xfrm>
        </p:grpSpPr>
        <p:grpSp>
          <p:nvGrpSpPr>
            <p:cNvPr id="4" name="Group 3"/>
            <p:cNvGrpSpPr>
              <a:grpSpLocks/>
            </p:cNvGrpSpPr>
            <p:nvPr/>
          </p:nvGrpSpPr>
          <p:grpSpPr bwMode="auto">
            <a:xfrm>
              <a:off x="1108" y="1876"/>
              <a:ext cx="3880" cy="1336"/>
              <a:chOff x="1108" y="1876"/>
              <a:chExt cx="3880" cy="1336"/>
            </a:xfrm>
          </p:grpSpPr>
          <p:sp>
            <p:nvSpPr>
              <p:cNvPr id="20" name="Rectangle 4"/>
              <p:cNvSpPr>
                <a:spLocks noChangeArrowheads="1"/>
              </p:cNvSpPr>
              <p:nvPr/>
            </p:nvSpPr>
            <p:spPr bwMode="auto">
              <a:xfrm>
                <a:off x="1684" y="1876"/>
                <a:ext cx="2200" cy="1336"/>
              </a:xfrm>
              <a:prstGeom prst="rect">
                <a:avLst/>
              </a:prstGeom>
              <a:solidFill>
                <a:srgbClr val="CECECE"/>
              </a:solidFill>
              <a:ln w="12700">
                <a:solidFill>
                  <a:schemeClr val="tx1"/>
                </a:solidFill>
                <a:miter lim="800000"/>
                <a:headEnd/>
                <a:tailEnd/>
              </a:ln>
            </p:spPr>
            <p:txBody>
              <a:bodyPr wrap="none" anchor="ctr"/>
              <a:lstStyle/>
              <a:p>
                <a:endParaRPr lang="ru-RU"/>
              </a:p>
            </p:txBody>
          </p:sp>
          <p:sp>
            <p:nvSpPr>
              <p:cNvPr id="21" name="Rectangle 5"/>
              <p:cNvSpPr>
                <a:spLocks noChangeArrowheads="1"/>
              </p:cNvSpPr>
              <p:nvPr/>
            </p:nvSpPr>
            <p:spPr bwMode="auto">
              <a:xfrm>
                <a:off x="1684" y="1924"/>
                <a:ext cx="2200" cy="1240"/>
              </a:xfrm>
              <a:prstGeom prst="rect">
                <a:avLst/>
              </a:prstGeom>
              <a:pattFill prst="pct10">
                <a:fgClr>
                  <a:schemeClr val="tx2"/>
                </a:fgClr>
                <a:bgClr>
                  <a:srgbClr val="FFCC00"/>
                </a:bgClr>
              </a:pattFill>
              <a:ln w="12700">
                <a:solidFill>
                  <a:schemeClr val="tx1"/>
                </a:solidFill>
                <a:miter lim="800000"/>
                <a:headEnd/>
                <a:tailEnd/>
              </a:ln>
            </p:spPr>
            <p:txBody>
              <a:bodyPr wrap="none" anchor="ctr"/>
              <a:lstStyle/>
              <a:p>
                <a:endParaRPr lang="ru-RU"/>
              </a:p>
            </p:txBody>
          </p:sp>
          <p:sp>
            <p:nvSpPr>
              <p:cNvPr id="22" name="Rectangle 6"/>
              <p:cNvSpPr>
                <a:spLocks noChangeArrowheads="1"/>
              </p:cNvSpPr>
              <p:nvPr/>
            </p:nvSpPr>
            <p:spPr bwMode="auto">
              <a:xfrm>
                <a:off x="1876" y="2308"/>
                <a:ext cx="1816" cy="472"/>
              </a:xfrm>
              <a:prstGeom prst="rect">
                <a:avLst/>
              </a:prstGeom>
              <a:solidFill>
                <a:srgbClr val="99CC00"/>
              </a:solidFill>
              <a:ln w="12700">
                <a:solidFill>
                  <a:schemeClr val="tx1"/>
                </a:solidFill>
                <a:miter lim="800000"/>
                <a:headEnd/>
                <a:tailEnd/>
              </a:ln>
            </p:spPr>
            <p:txBody>
              <a:bodyPr wrap="none" anchor="ctr"/>
              <a:lstStyle/>
              <a:p>
                <a:endParaRPr lang="ru-RU"/>
              </a:p>
            </p:txBody>
          </p:sp>
          <p:sp>
            <p:nvSpPr>
              <p:cNvPr id="23" name="Rectangle 7"/>
              <p:cNvSpPr>
                <a:spLocks noChangeArrowheads="1"/>
              </p:cNvSpPr>
              <p:nvPr/>
            </p:nvSpPr>
            <p:spPr bwMode="auto">
              <a:xfrm>
                <a:off x="1876" y="2356"/>
                <a:ext cx="1816" cy="376"/>
              </a:xfrm>
              <a:prstGeom prst="rect">
                <a:avLst/>
              </a:prstGeom>
              <a:solidFill>
                <a:srgbClr val="063DE8"/>
              </a:solidFill>
              <a:ln w="12700">
                <a:solidFill>
                  <a:schemeClr val="tx1"/>
                </a:solidFill>
                <a:miter lim="800000"/>
                <a:headEnd/>
                <a:tailEnd/>
              </a:ln>
            </p:spPr>
            <p:txBody>
              <a:bodyPr wrap="none" anchor="ctr"/>
              <a:lstStyle/>
              <a:p>
                <a:endParaRPr lang="ru-RU"/>
              </a:p>
            </p:txBody>
          </p:sp>
          <p:sp>
            <p:nvSpPr>
              <p:cNvPr id="24" name="Rectangle 8"/>
              <p:cNvSpPr>
                <a:spLocks noChangeArrowheads="1"/>
              </p:cNvSpPr>
              <p:nvPr/>
            </p:nvSpPr>
            <p:spPr bwMode="auto">
              <a:xfrm>
                <a:off x="1948" y="2428"/>
                <a:ext cx="1672" cy="232"/>
              </a:xfrm>
              <a:prstGeom prst="rect">
                <a:avLst/>
              </a:prstGeom>
              <a:solidFill>
                <a:srgbClr val="CCFFCC"/>
              </a:solidFill>
              <a:ln w="12700">
                <a:solidFill>
                  <a:schemeClr val="tx1"/>
                </a:solidFill>
                <a:miter lim="800000"/>
                <a:headEnd/>
                <a:tailEnd/>
              </a:ln>
            </p:spPr>
            <p:txBody>
              <a:bodyPr wrap="none" anchor="ctr"/>
              <a:lstStyle/>
              <a:p>
                <a:endParaRPr lang="ru-RU"/>
              </a:p>
            </p:txBody>
          </p:sp>
          <p:sp>
            <p:nvSpPr>
              <p:cNvPr id="25" name="AutoShape 9"/>
              <p:cNvSpPr>
                <a:spLocks noChangeArrowheads="1"/>
              </p:cNvSpPr>
              <p:nvPr/>
            </p:nvSpPr>
            <p:spPr bwMode="auto">
              <a:xfrm>
                <a:off x="1588" y="2308"/>
                <a:ext cx="376" cy="472"/>
              </a:xfrm>
              <a:prstGeom prst="plus">
                <a:avLst>
                  <a:gd name="adj" fmla="val 24949"/>
                </a:avLst>
              </a:prstGeom>
              <a:pattFill prst="ltDnDiag">
                <a:fgClr>
                  <a:schemeClr val="accent1"/>
                </a:fgClr>
                <a:bgClr>
                  <a:srgbClr val="FFFFFF"/>
                </a:bgClr>
              </a:pattFill>
              <a:ln w="12700">
                <a:solidFill>
                  <a:schemeClr val="tx1"/>
                </a:solidFill>
                <a:miter lim="800000"/>
                <a:headEnd/>
                <a:tailEnd/>
              </a:ln>
            </p:spPr>
            <p:txBody>
              <a:bodyPr wrap="none" anchor="ctr"/>
              <a:lstStyle/>
              <a:p>
                <a:endParaRPr lang="ru-RU"/>
              </a:p>
            </p:txBody>
          </p:sp>
          <p:sp>
            <p:nvSpPr>
              <p:cNvPr id="26" name="AutoShape 10"/>
              <p:cNvSpPr>
                <a:spLocks noChangeArrowheads="1"/>
              </p:cNvSpPr>
              <p:nvPr/>
            </p:nvSpPr>
            <p:spPr bwMode="auto">
              <a:xfrm>
                <a:off x="3604" y="2308"/>
                <a:ext cx="376" cy="472"/>
              </a:xfrm>
              <a:prstGeom prst="plus">
                <a:avLst>
                  <a:gd name="adj" fmla="val 24949"/>
                </a:avLst>
              </a:prstGeom>
              <a:pattFill prst="ltDnDiag">
                <a:fgClr>
                  <a:schemeClr val="accent1"/>
                </a:fgClr>
                <a:bgClr>
                  <a:srgbClr val="FFFFFF"/>
                </a:bgClr>
              </a:pattFill>
              <a:ln w="12700">
                <a:solidFill>
                  <a:schemeClr val="tx1"/>
                </a:solidFill>
                <a:miter lim="800000"/>
                <a:headEnd/>
                <a:tailEnd/>
              </a:ln>
            </p:spPr>
            <p:txBody>
              <a:bodyPr wrap="none" anchor="ctr"/>
              <a:lstStyle/>
              <a:p>
                <a:endParaRPr lang="ru-RU"/>
              </a:p>
            </p:txBody>
          </p:sp>
          <p:sp>
            <p:nvSpPr>
              <p:cNvPr id="27" name="Rectangle 11"/>
              <p:cNvSpPr>
                <a:spLocks noChangeArrowheads="1"/>
              </p:cNvSpPr>
              <p:nvPr/>
            </p:nvSpPr>
            <p:spPr bwMode="auto">
              <a:xfrm>
                <a:off x="1588" y="1876"/>
                <a:ext cx="88" cy="1336"/>
              </a:xfrm>
              <a:prstGeom prst="rect">
                <a:avLst/>
              </a:prstGeom>
              <a:solidFill>
                <a:srgbClr val="CECECE"/>
              </a:solidFill>
              <a:ln w="12700">
                <a:solidFill>
                  <a:schemeClr val="tx1"/>
                </a:solidFill>
                <a:miter lim="800000"/>
                <a:headEnd/>
                <a:tailEnd/>
              </a:ln>
            </p:spPr>
            <p:txBody>
              <a:bodyPr wrap="none" anchor="ctr"/>
              <a:lstStyle/>
              <a:p>
                <a:endParaRPr lang="ru-RU"/>
              </a:p>
            </p:txBody>
          </p:sp>
          <p:sp>
            <p:nvSpPr>
              <p:cNvPr id="28" name="Rectangle 12"/>
              <p:cNvSpPr>
                <a:spLocks noChangeArrowheads="1"/>
              </p:cNvSpPr>
              <p:nvPr/>
            </p:nvSpPr>
            <p:spPr bwMode="auto">
              <a:xfrm>
                <a:off x="1108" y="2404"/>
                <a:ext cx="568" cy="280"/>
              </a:xfrm>
              <a:prstGeom prst="rect">
                <a:avLst/>
              </a:prstGeom>
              <a:pattFill prst="ltDnDiag">
                <a:fgClr>
                  <a:schemeClr val="accent1"/>
                </a:fgClr>
                <a:bgClr>
                  <a:srgbClr val="FFFFFF"/>
                </a:bgClr>
              </a:pattFill>
              <a:ln w="12700">
                <a:solidFill>
                  <a:schemeClr val="tx1"/>
                </a:solidFill>
                <a:miter lim="800000"/>
                <a:headEnd/>
                <a:tailEnd/>
              </a:ln>
            </p:spPr>
            <p:txBody>
              <a:bodyPr wrap="none" anchor="ctr"/>
              <a:lstStyle/>
              <a:p>
                <a:endParaRPr lang="ru-RU"/>
              </a:p>
            </p:txBody>
          </p:sp>
          <p:sp>
            <p:nvSpPr>
              <p:cNvPr id="29" name="Rectangle 13"/>
              <p:cNvSpPr>
                <a:spLocks noChangeArrowheads="1"/>
              </p:cNvSpPr>
              <p:nvPr/>
            </p:nvSpPr>
            <p:spPr bwMode="auto">
              <a:xfrm>
                <a:off x="3892" y="1876"/>
                <a:ext cx="88" cy="1336"/>
              </a:xfrm>
              <a:prstGeom prst="rect">
                <a:avLst/>
              </a:prstGeom>
              <a:solidFill>
                <a:srgbClr val="CECECE"/>
              </a:solidFill>
              <a:ln w="12700">
                <a:solidFill>
                  <a:schemeClr val="tx1"/>
                </a:solidFill>
                <a:miter lim="800000"/>
                <a:headEnd/>
                <a:tailEnd/>
              </a:ln>
            </p:spPr>
            <p:txBody>
              <a:bodyPr wrap="none" anchor="ctr"/>
              <a:lstStyle/>
              <a:p>
                <a:endParaRPr lang="ru-RU"/>
              </a:p>
            </p:txBody>
          </p:sp>
          <p:sp>
            <p:nvSpPr>
              <p:cNvPr id="30" name="Rectangle 14"/>
              <p:cNvSpPr>
                <a:spLocks noChangeArrowheads="1"/>
              </p:cNvSpPr>
              <p:nvPr/>
            </p:nvSpPr>
            <p:spPr bwMode="auto">
              <a:xfrm>
                <a:off x="3892" y="2404"/>
                <a:ext cx="568" cy="280"/>
              </a:xfrm>
              <a:prstGeom prst="rect">
                <a:avLst/>
              </a:prstGeom>
              <a:pattFill prst="ltDnDiag">
                <a:fgClr>
                  <a:schemeClr val="accent1"/>
                </a:fgClr>
                <a:bgClr>
                  <a:srgbClr val="FFFFFF"/>
                </a:bgClr>
              </a:pattFill>
              <a:ln w="12700">
                <a:solidFill>
                  <a:schemeClr val="tx1"/>
                </a:solidFill>
                <a:miter lim="800000"/>
                <a:headEnd/>
                <a:tailEnd/>
              </a:ln>
            </p:spPr>
            <p:txBody>
              <a:bodyPr wrap="none" anchor="ctr"/>
              <a:lstStyle/>
              <a:p>
                <a:endParaRPr lang="ru-RU"/>
              </a:p>
            </p:txBody>
          </p:sp>
          <p:sp>
            <p:nvSpPr>
              <p:cNvPr id="31" name="Rectangle 15"/>
              <p:cNvSpPr>
                <a:spLocks noChangeArrowheads="1"/>
              </p:cNvSpPr>
              <p:nvPr/>
            </p:nvSpPr>
            <p:spPr bwMode="auto">
              <a:xfrm>
                <a:off x="3700" y="2020"/>
                <a:ext cx="1288" cy="40"/>
              </a:xfrm>
              <a:prstGeom prst="rect">
                <a:avLst/>
              </a:prstGeom>
              <a:solidFill>
                <a:srgbClr val="714400"/>
              </a:solidFill>
              <a:ln w="12700">
                <a:solidFill>
                  <a:schemeClr val="tx1"/>
                </a:solidFill>
                <a:miter lim="800000"/>
                <a:headEnd/>
                <a:tailEnd/>
              </a:ln>
            </p:spPr>
            <p:txBody>
              <a:bodyPr wrap="none" anchor="ctr"/>
              <a:lstStyle/>
              <a:p>
                <a:endParaRPr lang="ru-RU"/>
              </a:p>
            </p:txBody>
          </p:sp>
          <p:sp>
            <p:nvSpPr>
              <p:cNvPr id="32" name="Rectangle 16"/>
              <p:cNvSpPr>
                <a:spLocks noChangeArrowheads="1"/>
              </p:cNvSpPr>
              <p:nvPr/>
            </p:nvSpPr>
            <p:spPr bwMode="auto">
              <a:xfrm>
                <a:off x="3700" y="3028"/>
                <a:ext cx="1240" cy="40"/>
              </a:xfrm>
              <a:prstGeom prst="rect">
                <a:avLst/>
              </a:prstGeom>
              <a:solidFill>
                <a:srgbClr val="714400"/>
              </a:solidFill>
              <a:ln w="12700">
                <a:solidFill>
                  <a:schemeClr val="tx1"/>
                </a:solidFill>
                <a:miter lim="800000"/>
                <a:headEnd/>
                <a:tailEnd/>
              </a:ln>
            </p:spPr>
            <p:txBody>
              <a:bodyPr wrap="none" anchor="ctr"/>
              <a:lstStyle/>
              <a:p>
                <a:endParaRPr lang="ru-RU"/>
              </a:p>
            </p:txBody>
          </p:sp>
        </p:grpSp>
        <p:grpSp>
          <p:nvGrpSpPr>
            <p:cNvPr id="5" name="Group 17"/>
            <p:cNvGrpSpPr>
              <a:grpSpLocks/>
            </p:cNvGrpSpPr>
            <p:nvPr/>
          </p:nvGrpSpPr>
          <p:grpSpPr bwMode="auto">
            <a:xfrm>
              <a:off x="793" y="1356"/>
              <a:ext cx="3999" cy="2184"/>
              <a:chOff x="793" y="1356"/>
              <a:chExt cx="3999" cy="2184"/>
            </a:xfrm>
          </p:grpSpPr>
          <p:sp>
            <p:nvSpPr>
              <p:cNvPr id="6" name="Rectangle 18"/>
              <p:cNvSpPr>
                <a:spLocks noChangeArrowheads="1"/>
              </p:cNvSpPr>
              <p:nvPr/>
            </p:nvSpPr>
            <p:spPr bwMode="auto">
              <a:xfrm>
                <a:off x="2466" y="1980"/>
                <a:ext cx="635" cy="190"/>
              </a:xfrm>
              <a:prstGeom prst="rect">
                <a:avLst/>
              </a:prstGeom>
              <a:noFill/>
              <a:ln w="9525">
                <a:noFill/>
                <a:miter lim="800000"/>
                <a:headEnd/>
                <a:tailEnd/>
              </a:ln>
            </p:spPr>
            <p:txBody>
              <a:bodyPr wrap="none" lIns="90488" tIns="44450" rIns="90488" bIns="44450">
                <a:spAutoFit/>
              </a:bodyPr>
              <a:lstStyle/>
              <a:p>
                <a:pPr algn="ctr" defTabSz="762000"/>
                <a:r>
                  <a:rPr lang="en-US" sz="1400">
                    <a:latin typeface="Arial" pitchFamily="34" charset="0"/>
                  </a:rPr>
                  <a:t>Explosive</a:t>
                </a:r>
              </a:p>
            </p:txBody>
          </p:sp>
          <p:sp>
            <p:nvSpPr>
              <p:cNvPr id="7" name="Rectangle 19"/>
              <p:cNvSpPr>
                <a:spLocks noChangeArrowheads="1"/>
              </p:cNvSpPr>
              <p:nvPr/>
            </p:nvSpPr>
            <p:spPr bwMode="auto">
              <a:xfrm>
                <a:off x="2309" y="2450"/>
                <a:ext cx="947" cy="190"/>
              </a:xfrm>
              <a:prstGeom prst="rect">
                <a:avLst/>
              </a:prstGeom>
              <a:noFill/>
              <a:ln w="9525">
                <a:noFill/>
                <a:miter lim="800000"/>
                <a:headEnd/>
                <a:tailEnd/>
              </a:ln>
            </p:spPr>
            <p:txBody>
              <a:bodyPr wrap="none" lIns="90488" tIns="44450" rIns="90488" bIns="44450">
                <a:spAutoFit/>
              </a:bodyPr>
              <a:lstStyle/>
              <a:p>
                <a:pPr algn="ctr" defTabSz="762000"/>
                <a:r>
                  <a:rPr lang="en-US" sz="1400">
                    <a:latin typeface="Arial" pitchFamily="34" charset="0"/>
                  </a:rPr>
                  <a:t>Powder Sample</a:t>
                </a:r>
              </a:p>
            </p:txBody>
          </p:sp>
          <p:sp>
            <p:nvSpPr>
              <p:cNvPr id="8" name="Rectangle 20"/>
              <p:cNvSpPr>
                <a:spLocks noChangeArrowheads="1"/>
              </p:cNvSpPr>
              <p:nvPr/>
            </p:nvSpPr>
            <p:spPr bwMode="auto">
              <a:xfrm>
                <a:off x="2300" y="3308"/>
                <a:ext cx="858" cy="190"/>
              </a:xfrm>
              <a:prstGeom prst="rect">
                <a:avLst/>
              </a:prstGeom>
              <a:noFill/>
              <a:ln w="9525">
                <a:noFill/>
                <a:miter lim="800000"/>
                <a:headEnd/>
                <a:tailEnd/>
              </a:ln>
            </p:spPr>
            <p:txBody>
              <a:bodyPr wrap="none" lIns="90488" tIns="44450" rIns="90488" bIns="44450">
                <a:spAutoFit/>
              </a:bodyPr>
              <a:lstStyle/>
              <a:p>
                <a:pPr algn="ctr" defTabSz="762000"/>
                <a:r>
                  <a:rPr lang="en-US" sz="1400">
                    <a:latin typeface="Arial" pitchFamily="34" charset="0"/>
                  </a:rPr>
                  <a:t>Heating Plugs</a:t>
                </a:r>
              </a:p>
            </p:txBody>
          </p:sp>
          <p:sp>
            <p:nvSpPr>
              <p:cNvPr id="9" name="Line 21"/>
              <p:cNvSpPr>
                <a:spLocks noChangeShapeType="1"/>
              </p:cNvSpPr>
              <p:nvPr/>
            </p:nvSpPr>
            <p:spPr bwMode="auto">
              <a:xfrm flipH="1">
                <a:off x="1291" y="3079"/>
                <a:ext cx="345" cy="85"/>
              </a:xfrm>
              <a:prstGeom prst="line">
                <a:avLst/>
              </a:prstGeom>
              <a:noFill/>
              <a:ln w="12700">
                <a:solidFill>
                  <a:schemeClr val="tx1"/>
                </a:solidFill>
                <a:round/>
                <a:headEnd type="stealth" w="med" len="lg"/>
                <a:tailEnd type="none" w="sm" len="sm"/>
              </a:ln>
            </p:spPr>
            <p:txBody>
              <a:bodyPr/>
              <a:lstStyle/>
              <a:p>
                <a:endParaRPr lang="en-US"/>
              </a:p>
            </p:txBody>
          </p:sp>
          <p:sp>
            <p:nvSpPr>
              <p:cNvPr id="10" name="Line 22"/>
              <p:cNvSpPr>
                <a:spLocks noChangeShapeType="1"/>
              </p:cNvSpPr>
              <p:nvPr/>
            </p:nvSpPr>
            <p:spPr bwMode="auto">
              <a:xfrm flipH="1" flipV="1">
                <a:off x="1192" y="1768"/>
                <a:ext cx="973" cy="637"/>
              </a:xfrm>
              <a:prstGeom prst="line">
                <a:avLst/>
              </a:prstGeom>
              <a:noFill/>
              <a:ln w="12700">
                <a:solidFill>
                  <a:schemeClr val="tx1"/>
                </a:solidFill>
                <a:round/>
                <a:headEnd type="stealth" w="med" len="lg"/>
                <a:tailEnd type="none" w="sm" len="sm"/>
              </a:ln>
            </p:spPr>
            <p:txBody>
              <a:bodyPr/>
              <a:lstStyle/>
              <a:p>
                <a:endParaRPr lang="en-US"/>
              </a:p>
            </p:txBody>
          </p:sp>
          <p:sp>
            <p:nvSpPr>
              <p:cNvPr id="11" name="Rectangle 23"/>
              <p:cNvSpPr>
                <a:spLocks noChangeArrowheads="1"/>
              </p:cNvSpPr>
              <p:nvPr/>
            </p:nvSpPr>
            <p:spPr bwMode="auto">
              <a:xfrm>
                <a:off x="793" y="1500"/>
                <a:ext cx="784" cy="190"/>
              </a:xfrm>
              <a:prstGeom prst="rect">
                <a:avLst/>
              </a:prstGeom>
              <a:noFill/>
              <a:ln w="9525">
                <a:noFill/>
                <a:miter lim="800000"/>
                <a:headEnd/>
                <a:tailEnd/>
              </a:ln>
            </p:spPr>
            <p:txBody>
              <a:bodyPr wrap="none" lIns="90488" tIns="44450" rIns="90488" bIns="44450">
                <a:spAutoFit/>
              </a:bodyPr>
              <a:lstStyle/>
              <a:p>
                <a:pPr algn="ctr" defTabSz="762000"/>
                <a:r>
                  <a:rPr lang="en-US" sz="1400">
                    <a:latin typeface="Arial" pitchFamily="34" charset="0"/>
                  </a:rPr>
                  <a:t>Steel Casing</a:t>
                </a:r>
              </a:p>
            </p:txBody>
          </p:sp>
          <p:sp>
            <p:nvSpPr>
              <p:cNvPr id="12" name="Line 24"/>
              <p:cNvSpPr>
                <a:spLocks noChangeShapeType="1"/>
              </p:cNvSpPr>
              <p:nvPr/>
            </p:nvSpPr>
            <p:spPr bwMode="auto">
              <a:xfrm flipH="1" flipV="1">
                <a:off x="2396" y="1580"/>
                <a:ext cx="781" cy="733"/>
              </a:xfrm>
              <a:prstGeom prst="line">
                <a:avLst/>
              </a:prstGeom>
              <a:noFill/>
              <a:ln w="12700">
                <a:solidFill>
                  <a:schemeClr val="tx1"/>
                </a:solidFill>
                <a:round/>
                <a:headEnd type="stealth" w="med" len="lg"/>
                <a:tailEnd type="none" w="sm" len="sm"/>
              </a:ln>
            </p:spPr>
            <p:txBody>
              <a:bodyPr/>
              <a:lstStyle/>
              <a:p>
                <a:endParaRPr lang="en-US"/>
              </a:p>
            </p:txBody>
          </p:sp>
          <p:sp>
            <p:nvSpPr>
              <p:cNvPr id="13" name="Rectangle 25"/>
              <p:cNvSpPr>
                <a:spLocks noChangeArrowheads="1"/>
              </p:cNvSpPr>
              <p:nvPr/>
            </p:nvSpPr>
            <p:spPr bwMode="auto">
              <a:xfrm>
                <a:off x="1810" y="1356"/>
                <a:ext cx="1166" cy="190"/>
              </a:xfrm>
              <a:prstGeom prst="rect">
                <a:avLst/>
              </a:prstGeom>
              <a:noFill/>
              <a:ln w="9525">
                <a:noFill/>
                <a:miter lim="800000"/>
                <a:headEnd/>
                <a:tailEnd/>
              </a:ln>
            </p:spPr>
            <p:txBody>
              <a:bodyPr lIns="90488" tIns="44450" rIns="90488" bIns="44450">
                <a:spAutoFit/>
              </a:bodyPr>
              <a:lstStyle/>
              <a:p>
                <a:pPr algn="ctr" defTabSz="762000"/>
                <a:r>
                  <a:rPr lang="en-US" sz="1400">
                    <a:latin typeface="Arial" pitchFamily="34" charset="0"/>
                  </a:rPr>
                  <a:t>Thermal Insulation</a:t>
                </a:r>
              </a:p>
            </p:txBody>
          </p:sp>
          <p:sp>
            <p:nvSpPr>
              <p:cNvPr id="14" name="Line 26"/>
              <p:cNvSpPr>
                <a:spLocks noChangeShapeType="1"/>
              </p:cNvSpPr>
              <p:nvPr/>
            </p:nvSpPr>
            <p:spPr bwMode="auto">
              <a:xfrm flipH="1">
                <a:off x="2735" y="2551"/>
                <a:ext cx="1157" cy="805"/>
              </a:xfrm>
              <a:prstGeom prst="line">
                <a:avLst/>
              </a:prstGeom>
              <a:noFill/>
              <a:ln w="12700">
                <a:solidFill>
                  <a:schemeClr val="tx1"/>
                </a:solidFill>
                <a:round/>
                <a:headEnd type="stealth" w="med" len="lg"/>
                <a:tailEnd type="none" w="sm" len="sm"/>
              </a:ln>
            </p:spPr>
            <p:txBody>
              <a:bodyPr/>
              <a:lstStyle/>
              <a:p>
                <a:endParaRPr lang="en-US"/>
              </a:p>
            </p:txBody>
          </p:sp>
          <p:sp>
            <p:nvSpPr>
              <p:cNvPr id="15" name="Line 27"/>
              <p:cNvSpPr>
                <a:spLocks noChangeShapeType="1"/>
              </p:cNvSpPr>
              <p:nvPr/>
            </p:nvSpPr>
            <p:spPr bwMode="auto">
              <a:xfrm>
                <a:off x="4091" y="1739"/>
                <a:ext cx="557" cy="317"/>
              </a:xfrm>
              <a:prstGeom prst="line">
                <a:avLst/>
              </a:prstGeom>
              <a:noFill/>
              <a:ln w="12700">
                <a:solidFill>
                  <a:schemeClr val="tx1"/>
                </a:solidFill>
                <a:round/>
                <a:headEnd type="none" w="sm" len="sm"/>
                <a:tailEnd type="stealth" w="med" len="lg"/>
              </a:ln>
            </p:spPr>
            <p:txBody>
              <a:bodyPr/>
              <a:lstStyle/>
              <a:p>
                <a:endParaRPr lang="en-US"/>
              </a:p>
            </p:txBody>
          </p:sp>
          <p:sp>
            <p:nvSpPr>
              <p:cNvPr id="16" name="Rectangle 28"/>
              <p:cNvSpPr>
                <a:spLocks noChangeArrowheads="1"/>
              </p:cNvSpPr>
              <p:nvPr/>
            </p:nvSpPr>
            <p:spPr bwMode="auto">
              <a:xfrm>
                <a:off x="3641" y="1500"/>
                <a:ext cx="967" cy="324"/>
              </a:xfrm>
              <a:prstGeom prst="rect">
                <a:avLst/>
              </a:prstGeom>
              <a:noFill/>
              <a:ln w="9525">
                <a:noFill/>
                <a:miter lim="800000"/>
                <a:headEnd/>
                <a:tailEnd/>
              </a:ln>
            </p:spPr>
            <p:txBody>
              <a:bodyPr lIns="90488" tIns="44450" rIns="90488" bIns="44450">
                <a:spAutoFit/>
              </a:bodyPr>
              <a:lstStyle/>
              <a:p>
                <a:pPr algn="ctr" defTabSz="762000"/>
                <a:r>
                  <a:rPr lang="en-US" sz="1400">
                    <a:latin typeface="Arial" pitchFamily="34" charset="0"/>
                  </a:rPr>
                  <a:t>Detonating Cords</a:t>
                </a:r>
              </a:p>
            </p:txBody>
          </p:sp>
          <p:sp>
            <p:nvSpPr>
              <p:cNvPr id="17" name="Line 29"/>
              <p:cNvSpPr>
                <a:spLocks noChangeShapeType="1"/>
              </p:cNvSpPr>
              <p:nvPr/>
            </p:nvSpPr>
            <p:spPr bwMode="auto">
              <a:xfrm>
                <a:off x="4091" y="1739"/>
                <a:ext cx="701" cy="1325"/>
              </a:xfrm>
              <a:prstGeom prst="line">
                <a:avLst/>
              </a:prstGeom>
              <a:noFill/>
              <a:ln w="12700">
                <a:solidFill>
                  <a:schemeClr val="tx1"/>
                </a:solidFill>
                <a:round/>
                <a:headEnd type="none" w="sm" len="sm"/>
                <a:tailEnd type="stealth" w="med" len="lg"/>
              </a:ln>
            </p:spPr>
            <p:txBody>
              <a:bodyPr/>
              <a:lstStyle/>
              <a:p>
                <a:endParaRPr lang="en-US"/>
              </a:p>
            </p:txBody>
          </p:sp>
          <p:sp>
            <p:nvSpPr>
              <p:cNvPr id="18" name="Rectangle 30"/>
              <p:cNvSpPr>
                <a:spLocks noChangeArrowheads="1"/>
              </p:cNvSpPr>
              <p:nvPr/>
            </p:nvSpPr>
            <p:spPr bwMode="auto">
              <a:xfrm>
                <a:off x="864" y="3216"/>
                <a:ext cx="912" cy="324"/>
              </a:xfrm>
              <a:prstGeom prst="rect">
                <a:avLst/>
              </a:prstGeom>
              <a:noFill/>
              <a:ln w="9525">
                <a:noFill/>
                <a:miter lim="800000"/>
                <a:headEnd/>
                <a:tailEnd/>
              </a:ln>
            </p:spPr>
            <p:txBody>
              <a:bodyPr lIns="90488" tIns="44450" rIns="90488" bIns="44450">
                <a:spAutoFit/>
              </a:bodyPr>
              <a:lstStyle/>
              <a:p>
                <a:pPr algn="ctr" defTabSz="762000"/>
                <a:r>
                  <a:rPr lang="en-US" sz="1400">
                    <a:latin typeface="Arial" pitchFamily="34" charset="0"/>
                  </a:rPr>
                  <a:t>Cardboard Box</a:t>
                </a:r>
              </a:p>
            </p:txBody>
          </p:sp>
          <p:sp>
            <p:nvSpPr>
              <p:cNvPr id="19" name="Line 31"/>
              <p:cNvSpPr>
                <a:spLocks noChangeShapeType="1"/>
              </p:cNvSpPr>
              <p:nvPr/>
            </p:nvSpPr>
            <p:spPr bwMode="auto">
              <a:xfrm>
                <a:off x="1687" y="2551"/>
                <a:ext cx="1093" cy="805"/>
              </a:xfrm>
              <a:prstGeom prst="line">
                <a:avLst/>
              </a:prstGeom>
              <a:noFill/>
              <a:ln w="12700">
                <a:solidFill>
                  <a:schemeClr val="tx1"/>
                </a:solidFill>
                <a:round/>
                <a:headEnd type="stealth" w="med" len="lg"/>
                <a:tailEnd type="none" w="sm" len="sm"/>
              </a:ln>
            </p:spPr>
            <p:txBody>
              <a:bodyPr/>
              <a:lstStyle/>
              <a:p>
                <a:endParaRPr lang="en-US"/>
              </a:p>
            </p:txBody>
          </p:sp>
        </p:grpSp>
      </p:grpSp>
      <p:sp>
        <p:nvSpPr>
          <p:cNvPr id="33" name="Rectangle 32"/>
          <p:cNvSpPr/>
          <p:nvPr/>
        </p:nvSpPr>
        <p:spPr>
          <a:xfrm>
            <a:off x="304800" y="1371600"/>
            <a:ext cx="8534400" cy="1477328"/>
          </a:xfrm>
          <a:prstGeom prst="rect">
            <a:avLst/>
          </a:prstGeom>
        </p:spPr>
        <p:txBody>
          <a:bodyPr wrap="square">
            <a:spAutoFit/>
          </a:bodyPr>
          <a:lstStyle/>
          <a:p>
            <a:pPr lvl="0" algn="ctr">
              <a:spcBef>
                <a:spcPct val="0"/>
              </a:spcBef>
            </a:pPr>
            <a:r>
              <a:rPr lang="en-US" dirty="0" smtClean="0">
                <a:solidFill>
                  <a:prstClr val="black"/>
                </a:solidFill>
                <a:latin typeface="Times New Roman" pitchFamily="18" charset="0"/>
                <a:ea typeface="+mj-ea"/>
                <a:cs typeface="Times New Roman" pitchFamily="18" charset="0"/>
              </a:rPr>
              <a:t>The nominally nanometer-sized W powders from </a:t>
            </a:r>
            <a:r>
              <a:rPr lang="en-US" b="1" dirty="0" smtClean="0">
                <a:solidFill>
                  <a:prstClr val="black"/>
                </a:solidFill>
                <a:latin typeface="Times New Roman" pitchFamily="18" charset="0"/>
                <a:ea typeface="+mj-ea"/>
                <a:cs typeface="Times New Roman" pitchFamily="18" charset="0"/>
              </a:rPr>
              <a:t>US Research </a:t>
            </a:r>
            <a:r>
              <a:rPr lang="en-US" b="1" dirty="0" err="1" smtClean="0">
                <a:solidFill>
                  <a:prstClr val="black"/>
                </a:solidFill>
                <a:latin typeface="Times New Roman" pitchFamily="18" charset="0"/>
                <a:ea typeface="+mj-ea"/>
                <a:cs typeface="Times New Roman" pitchFamily="18" charset="0"/>
              </a:rPr>
              <a:t>Nanomaterials</a:t>
            </a:r>
            <a:r>
              <a:rPr lang="en-US" b="1" dirty="0" smtClean="0">
                <a:solidFill>
                  <a:prstClr val="black"/>
                </a:solidFill>
                <a:latin typeface="Times New Roman" pitchFamily="18" charset="0"/>
                <a:ea typeface="+mj-ea"/>
                <a:cs typeface="Times New Roman" pitchFamily="18" charset="0"/>
              </a:rPr>
              <a:t>, Inc, USA </a:t>
            </a:r>
            <a:r>
              <a:rPr lang="en-US" dirty="0" smtClean="0">
                <a:solidFill>
                  <a:prstClr val="black"/>
                </a:solidFill>
                <a:latin typeface="Times New Roman" pitchFamily="18" charset="0"/>
                <a:ea typeface="+mj-ea"/>
                <a:cs typeface="Times New Roman" pitchFamily="18" charset="0"/>
              </a:rPr>
              <a:t>and coarse Ag powders from </a:t>
            </a:r>
            <a:r>
              <a:rPr lang="en-US" b="1" dirty="0" err="1" smtClean="0">
                <a:solidFill>
                  <a:prstClr val="black"/>
                </a:solidFill>
                <a:latin typeface="Times New Roman" pitchFamily="18" charset="0"/>
                <a:ea typeface="+mj-ea"/>
                <a:cs typeface="Times New Roman" pitchFamily="18" charset="0"/>
              </a:rPr>
              <a:t>Inframat</a:t>
            </a:r>
            <a:r>
              <a:rPr lang="en-US" b="1" dirty="0" smtClean="0">
                <a:solidFill>
                  <a:prstClr val="black"/>
                </a:solidFill>
                <a:latin typeface="Times New Roman" pitchFamily="18" charset="0"/>
                <a:ea typeface="+mj-ea"/>
                <a:cs typeface="Times New Roman" pitchFamily="18" charset="0"/>
              </a:rPr>
              <a:t> Advanced Materials, Manchester, USA </a:t>
            </a:r>
            <a:r>
              <a:rPr lang="en-US" dirty="0" smtClean="0">
                <a:solidFill>
                  <a:prstClr val="black"/>
                </a:solidFill>
                <a:latin typeface="Times New Roman" pitchFamily="18" charset="0"/>
                <a:ea typeface="+mj-ea"/>
                <a:cs typeface="Times New Roman" pitchFamily="18" charset="0"/>
              </a:rPr>
              <a:t>were used as a precursors.</a:t>
            </a:r>
            <a:br>
              <a:rPr lang="en-US" dirty="0" smtClean="0">
                <a:solidFill>
                  <a:prstClr val="black"/>
                </a:solidFill>
                <a:latin typeface="Times New Roman" pitchFamily="18" charset="0"/>
                <a:ea typeface="+mj-ea"/>
                <a:cs typeface="Times New Roman" pitchFamily="18" charset="0"/>
              </a:rPr>
            </a:br>
            <a:r>
              <a:rPr lang="en-US" dirty="0" smtClean="0">
                <a:solidFill>
                  <a:prstClr val="black"/>
                </a:solidFill>
                <a:latin typeface="Times New Roman" pitchFamily="18" charset="0"/>
                <a:ea typeface="+mj-ea"/>
                <a:cs typeface="Times New Roman" pitchFamily="18" charset="0"/>
              </a:rPr>
              <a:t>The W–(10-50)%Ag and W-(20-40)%Ta precursor powder blends were prepared from commercially available elemental powders and were HEC at different conditions.</a:t>
            </a:r>
            <a:endParaRPr lang="en-US" dirty="0">
              <a:solidFill>
                <a:prstClr val="black"/>
              </a:solidFill>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latin typeface="Sylfaen" pitchFamily="18" charset="0"/>
              </a:rPr>
              <a:t>RESULTS  AND  DISCUSSION</a:t>
            </a:r>
            <a:r>
              <a:rPr lang="en-US" sz="3200" dirty="0" smtClean="0">
                <a:latin typeface="Sylfaen" pitchFamily="18" charset="0"/>
              </a:rPr>
              <a:t/>
            </a:r>
            <a:br>
              <a:rPr lang="en-US" sz="3200" dirty="0" smtClean="0">
                <a:latin typeface="Sylfaen" pitchFamily="18" charset="0"/>
              </a:rPr>
            </a:br>
            <a:r>
              <a:rPr lang="en-US" sz="3200" b="1" dirty="0" smtClean="0">
                <a:latin typeface="Sylfaen" pitchFamily="18" charset="0"/>
              </a:rPr>
              <a:t>W-Ag compositions</a:t>
            </a:r>
            <a:r>
              <a:rPr lang="en-US" sz="3200" dirty="0" smtClean="0"/>
              <a:t/>
            </a:r>
            <a:br>
              <a:rPr lang="en-US" sz="3200" dirty="0" smtClean="0"/>
            </a:br>
            <a:endParaRPr lang="en-US" sz="3200" dirty="0"/>
          </a:p>
        </p:txBody>
      </p:sp>
      <p:sp>
        <p:nvSpPr>
          <p:cNvPr id="6" name="Subtitle 5"/>
          <p:cNvSpPr>
            <a:spLocks noGrp="1"/>
          </p:cNvSpPr>
          <p:nvPr>
            <p:ph type="subTitle" idx="1"/>
          </p:nvPr>
        </p:nvSpPr>
        <p:spPr>
          <a:xfrm>
            <a:off x="152400" y="4495800"/>
            <a:ext cx="8839200" cy="2209800"/>
          </a:xfrm>
        </p:spPr>
        <p:txBody>
          <a:bodyPr>
            <a:normAutofit/>
          </a:bodyPr>
          <a:lstStyle/>
          <a:p>
            <a:r>
              <a:rPr lang="en-US" sz="2200" dirty="0" smtClean="0">
                <a:solidFill>
                  <a:schemeClr val="tx1"/>
                </a:solidFill>
              </a:rPr>
              <a:t>       a)                                                  b)</a:t>
            </a:r>
            <a:endParaRPr lang="en-US" sz="2200" dirty="0" smtClean="0">
              <a:solidFill>
                <a:schemeClr val="tx1"/>
              </a:solidFill>
              <a:latin typeface="Sylfaen" pitchFamily="18" charset="0"/>
            </a:endParaRPr>
          </a:p>
          <a:p>
            <a:pPr algn="just"/>
            <a:r>
              <a:rPr lang="en-US" sz="2000" b="1" dirty="0" smtClean="0">
                <a:solidFill>
                  <a:schemeClr val="tx1"/>
                </a:solidFill>
                <a:latin typeface="Times New Roman" pitchFamily="18" charset="0"/>
                <a:cs typeface="Times New Roman" pitchFamily="18" charset="0"/>
              </a:rPr>
              <a:t>The Optical micrographs view of HEC W-Ag samples consolidated at 1050°C with P=10GPa.</a:t>
            </a:r>
          </a:p>
          <a:p>
            <a:pPr algn="just"/>
            <a:r>
              <a:rPr lang="en-US" sz="2200" dirty="0" smtClean="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a) W-10%Ag at 6X. Radial cracking is observed;</a:t>
            </a:r>
          </a:p>
          <a:p>
            <a:pPr algn="just"/>
            <a:r>
              <a:rPr lang="en-US" sz="1800" dirty="0" smtClean="0">
                <a:solidFill>
                  <a:schemeClr val="tx1"/>
                </a:solidFill>
                <a:latin typeface="Times New Roman" pitchFamily="18" charset="0"/>
                <a:cs typeface="Times New Roman" pitchFamily="18" charset="0"/>
              </a:rPr>
              <a:t> b) W-50%Ag at 6X. Compositional segregation and radial cracking are observed.</a:t>
            </a:r>
          </a:p>
          <a:p>
            <a:pPr algn="just"/>
            <a:endParaRPr lang="en-US" dirty="0">
              <a:solidFill>
                <a:schemeClr val="tx1"/>
              </a:solidFill>
              <a:latin typeface="Sylfaen" pitchFamily="18" charset="0"/>
            </a:endParaRPr>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381000" y="1295400"/>
            <a:ext cx="8229600" cy="3050095"/>
          </a:xfrm>
          <a:prstGeom prst="rect">
            <a:avLst/>
          </a:prstGeom>
          <a:noFill/>
          <a:ln w="9525">
            <a:noFill/>
            <a:miter lim="800000"/>
            <a:headEnd/>
            <a:tailEnd/>
          </a:ln>
        </p:spPr>
      </p:pic>
      <p:sp>
        <p:nvSpPr>
          <p:cNvPr id="1027" name="Rectangle 3"/>
          <p:cNvSpPr>
            <a:spLocks noChangeArrowheads="1"/>
          </p:cNvSpPr>
          <p:nvPr/>
        </p:nvSpPr>
        <p:spPr bwMode="auto">
          <a:xfrm>
            <a:off x="228600" y="228293"/>
            <a:ext cx="868679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RESULTS AND DISCUSSION</a:t>
            </a:r>
            <a:endParaRPr kumimoji="0" lang="en-US" sz="24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W-Ag compositions</a:t>
            </a:r>
            <a:endParaRPr kumimoji="0" lang="en-US" sz="2400"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38200"/>
          </a:xfrm>
        </p:spPr>
        <p:txBody>
          <a:bodyPr>
            <a:noAutofit/>
          </a:bodyPr>
          <a:lstStyle/>
          <a:p>
            <a:pPr algn="ctr"/>
            <a:r>
              <a:rPr lang="en-US" sz="2800" b="1" dirty="0" smtClean="0">
                <a:latin typeface="Sylfaen" pitchFamily="18" charset="0"/>
              </a:rPr>
              <a:t>Figure illustrates the microstructures of different parts of the W–10%Ag composition presented</a:t>
            </a:r>
            <a:endParaRPr lang="en-US" sz="2800" b="1" dirty="0">
              <a:latin typeface="Sylfaen" pitchFamily="18" charset="0"/>
            </a:endParaRPr>
          </a:p>
        </p:txBody>
      </p:sp>
      <p:pic>
        <p:nvPicPr>
          <p:cNvPr id="4097" name="Picture 1"/>
          <p:cNvPicPr>
            <a:picLocks noGrp="1" noChangeAspect="1" noChangeArrowheads="1"/>
          </p:cNvPicPr>
          <p:nvPr>
            <p:ph idx="1"/>
          </p:nvPr>
        </p:nvPicPr>
        <p:blipFill>
          <a:blip r:embed="rId2" cstate="print"/>
          <a:stretch>
            <a:fillRect/>
          </a:stretch>
        </p:blipFill>
        <p:spPr bwMode="auto">
          <a:xfrm>
            <a:off x="3163128" y="990600"/>
            <a:ext cx="5980872" cy="4419600"/>
          </a:xfrm>
          <a:prstGeom prst="rect">
            <a:avLst/>
          </a:prstGeom>
          <a:noFill/>
          <a:ln w="9525">
            <a:noFill/>
            <a:miter lim="800000"/>
            <a:headEnd/>
            <a:tailEnd/>
          </a:ln>
        </p:spPr>
      </p:pic>
      <p:sp>
        <p:nvSpPr>
          <p:cNvPr id="7" name="Text Placeholder 6"/>
          <p:cNvSpPr>
            <a:spLocks noGrp="1"/>
          </p:cNvSpPr>
          <p:nvPr>
            <p:ph type="body" sz="half" idx="2"/>
          </p:nvPr>
        </p:nvSpPr>
        <p:spPr>
          <a:xfrm>
            <a:off x="-76200" y="1066800"/>
            <a:ext cx="9296400" cy="5715000"/>
          </a:xfrm>
        </p:spPr>
        <p:txBody>
          <a:bodyPr>
            <a:normAutofit lnSpcReduction="10000"/>
          </a:bodyPr>
          <a:lstStyle/>
          <a:p>
            <a:endParaRPr lang="en-US" dirty="0" smtClean="0"/>
          </a:p>
          <a:p>
            <a:endParaRPr lang="en-US" dirty="0" smtClean="0"/>
          </a:p>
          <a:p>
            <a:r>
              <a:rPr lang="en-US" sz="2000" dirty="0" smtClean="0">
                <a:latin typeface="Sylfaen" pitchFamily="18" charset="0"/>
              </a:rPr>
              <a:t>Microstructures of W-10%Ag </a:t>
            </a:r>
          </a:p>
          <a:p>
            <a:r>
              <a:rPr lang="en-US" sz="2000" dirty="0" smtClean="0">
                <a:latin typeface="Sylfaen" pitchFamily="18" charset="0"/>
              </a:rPr>
              <a:t>HEC sample obtained at </a:t>
            </a:r>
          </a:p>
          <a:p>
            <a:r>
              <a:rPr lang="en-US" sz="2000" dirty="0" smtClean="0">
                <a:latin typeface="Sylfaen" pitchFamily="18" charset="0"/>
              </a:rPr>
              <a:t>1050°C temperature with </a:t>
            </a:r>
          </a:p>
          <a:p>
            <a:r>
              <a:rPr lang="en-US" sz="2000" dirty="0" smtClean="0">
                <a:latin typeface="Sylfaen" pitchFamily="18" charset="0"/>
              </a:rPr>
              <a:t>intensity of loading 10GPa.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                                                                           b)</a:t>
            </a:r>
          </a:p>
          <a:p>
            <a:r>
              <a:rPr lang="en-US" sz="2000" dirty="0" smtClean="0">
                <a:latin typeface="Sylfaen" pitchFamily="18" charset="0"/>
              </a:rPr>
              <a:t>  a) Significant radial cracking is observed;</a:t>
            </a:r>
            <a:r>
              <a:rPr lang="en-US" sz="2000" b="1" dirty="0" smtClean="0">
                <a:latin typeface="Sylfaen" pitchFamily="18" charset="0"/>
              </a:rPr>
              <a:t> </a:t>
            </a:r>
            <a:endParaRPr lang="en-US" sz="2000" dirty="0" smtClean="0">
              <a:latin typeface="Sylfaen" pitchFamily="18" charset="0"/>
            </a:endParaRPr>
          </a:p>
          <a:p>
            <a:r>
              <a:rPr lang="en-US" sz="2000" dirty="0" smtClean="0">
                <a:latin typeface="Sylfaen" pitchFamily="18" charset="0"/>
              </a:rPr>
              <a:t>   b) Distribution of Ag particles (in dark color) </a:t>
            </a:r>
          </a:p>
          <a:p>
            <a:r>
              <a:rPr lang="en-US" sz="2000" dirty="0" smtClean="0">
                <a:latin typeface="Sylfaen" pitchFamily="18" charset="0"/>
              </a:rPr>
              <a:t>   Good bonding between W and Ag particles.</a:t>
            </a:r>
            <a:endParaRPr lang="en-US" sz="2000" dirty="0">
              <a:latin typeface="Sylfae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pPr algn="ctr"/>
            <a:r>
              <a:rPr lang="en-US" sz="2800" dirty="0" smtClean="0">
                <a:latin typeface="Sylfaen" pitchFamily="18" charset="0"/>
              </a:rPr>
              <a:t>Compositional Mapping of HEC W-10%Ag Sample</a:t>
            </a:r>
            <a:endParaRPr lang="en-US" sz="2800" dirty="0">
              <a:latin typeface="Sylfaen" pitchFamily="18" charset="0"/>
            </a:endParaRPr>
          </a:p>
        </p:txBody>
      </p:sp>
      <p:sp>
        <p:nvSpPr>
          <p:cNvPr id="4" name="Text Placeholder 3"/>
          <p:cNvSpPr>
            <a:spLocks noGrp="1"/>
          </p:cNvSpPr>
          <p:nvPr>
            <p:ph type="body" sz="half" idx="2"/>
          </p:nvPr>
        </p:nvSpPr>
        <p:spPr>
          <a:xfrm>
            <a:off x="0" y="5334000"/>
            <a:ext cx="8839200" cy="990600"/>
          </a:xfrm>
        </p:spPr>
        <p:txBody>
          <a:bodyPr>
            <a:normAutofit/>
          </a:bodyPr>
          <a:lstStyle/>
          <a:p>
            <a:pPr algn="ctr"/>
            <a:r>
              <a:rPr lang="en-US" sz="2000" b="1" dirty="0" smtClean="0">
                <a:latin typeface="Times New Roman" pitchFamily="18" charset="0"/>
                <a:cs typeface="Times New Roman" pitchFamily="18" charset="0"/>
              </a:rPr>
              <a:t>The location and distribution Ag (lavender color) and W (green color) in the matrix (grey color) is shown. </a:t>
            </a:r>
          </a:p>
          <a:p>
            <a:pPr algn="just"/>
            <a:endParaRPr lang="en-US" sz="2000" dirty="0">
              <a:latin typeface="Sylfaen" pitchFamily="18" charset="0"/>
            </a:endParaRPr>
          </a:p>
        </p:txBody>
      </p:sp>
      <p:pic>
        <p:nvPicPr>
          <p:cNvPr id="21506" name="Picture 2"/>
          <p:cNvPicPr>
            <a:picLocks noGrp="1" noChangeAspect="1" noChangeArrowheads="1"/>
          </p:cNvPicPr>
          <p:nvPr>
            <p:ph idx="1"/>
          </p:nvPr>
        </p:nvPicPr>
        <p:blipFill>
          <a:blip r:embed="rId2" cstate="print"/>
          <a:srcRect/>
          <a:stretch>
            <a:fillRect/>
          </a:stretch>
        </p:blipFill>
        <p:spPr bwMode="auto">
          <a:xfrm>
            <a:off x="685800" y="1676400"/>
            <a:ext cx="7772400" cy="359449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normAutofit/>
          </a:bodyPr>
          <a:lstStyle/>
          <a:p>
            <a:pPr algn="ctr"/>
            <a:r>
              <a:rPr lang="en-US" sz="2800" dirty="0" smtClean="0">
                <a:latin typeface="Sylfaen" pitchFamily="18" charset="0"/>
              </a:rPr>
              <a:t>The Microstructures of Different Parts of The W–50%Ag Composition </a:t>
            </a:r>
            <a:endParaRPr lang="en-US" sz="2800" dirty="0">
              <a:latin typeface="Sylfaen" pitchFamily="18" charset="0"/>
            </a:endParaRPr>
          </a:p>
        </p:txBody>
      </p:sp>
      <p:sp>
        <p:nvSpPr>
          <p:cNvPr id="4" name="Text Placeholder 3"/>
          <p:cNvSpPr>
            <a:spLocks noGrp="1"/>
          </p:cNvSpPr>
          <p:nvPr>
            <p:ph type="body" sz="half" idx="2"/>
          </p:nvPr>
        </p:nvSpPr>
        <p:spPr>
          <a:xfrm>
            <a:off x="0" y="914400"/>
            <a:ext cx="9144000" cy="5791200"/>
          </a:xfrm>
        </p:spPr>
        <p:txBody>
          <a:bodyPr>
            <a:normAutofit lnSpcReduction="10000"/>
          </a:bodyPr>
          <a:lstStyle/>
          <a:p>
            <a:r>
              <a:rPr lang="en-US" sz="2000" dirty="0" smtClean="0">
                <a:latin typeface="Sylfaen" pitchFamily="18" charset="0"/>
              </a:rPr>
              <a:t>Microstructures of W-50%Ag </a:t>
            </a:r>
          </a:p>
          <a:p>
            <a:r>
              <a:rPr lang="en-US" sz="2000" dirty="0" smtClean="0">
                <a:latin typeface="Sylfaen" pitchFamily="18" charset="0"/>
              </a:rPr>
              <a:t>   HEC sample obtained at</a:t>
            </a:r>
          </a:p>
          <a:p>
            <a:r>
              <a:rPr lang="en-US" sz="2000" dirty="0" smtClean="0">
                <a:latin typeface="Sylfaen" pitchFamily="18" charset="0"/>
              </a:rPr>
              <a:t>       1050°C temperature</a:t>
            </a:r>
          </a:p>
          <a:p>
            <a:r>
              <a:rPr lang="en-US" sz="2000" dirty="0" smtClean="0">
                <a:latin typeface="Sylfaen" pitchFamily="18" charset="0"/>
              </a:rPr>
              <a:t>          with intensity of </a:t>
            </a:r>
          </a:p>
          <a:p>
            <a:r>
              <a:rPr lang="en-US" sz="2000" dirty="0" smtClean="0">
                <a:latin typeface="Sylfaen" pitchFamily="18" charset="0"/>
              </a:rPr>
              <a:t>            loading 10GPa.</a:t>
            </a: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r>
              <a:rPr lang="en-US" sz="2000" dirty="0" smtClean="0">
                <a:latin typeface="Sylfaen" pitchFamily="18" charset="0"/>
              </a:rPr>
              <a:t>                                                     </a:t>
            </a:r>
            <a:r>
              <a:rPr lang="en-US" sz="1900" dirty="0" smtClean="0">
                <a:latin typeface="Times New Roman" pitchFamily="18" charset="0"/>
                <a:cs typeface="Times New Roman" pitchFamily="18" charset="0"/>
              </a:rPr>
              <a:t>         a)                                                b)</a:t>
            </a:r>
          </a:p>
          <a:p>
            <a:pPr algn="just"/>
            <a:r>
              <a:rPr lang="en-US" sz="1700" dirty="0" smtClean="0">
                <a:latin typeface="Sylfaen" pitchFamily="18" charset="0"/>
              </a:rPr>
              <a:t>   </a:t>
            </a:r>
            <a:r>
              <a:rPr lang="en-US" sz="1900" dirty="0" smtClean="0">
                <a:latin typeface="Times New Roman" pitchFamily="18" charset="0"/>
                <a:cs typeface="Times New Roman" pitchFamily="18" charset="0"/>
              </a:rPr>
              <a:t>a) A large area of compositional segregation is visible at the center of sample. </a:t>
            </a:r>
          </a:p>
          <a:p>
            <a:pPr algn="just"/>
            <a:r>
              <a:rPr lang="en-US" sz="1900" dirty="0" smtClean="0">
                <a:latin typeface="Times New Roman" pitchFamily="18" charset="0"/>
                <a:cs typeface="Times New Roman" pitchFamily="18" charset="0"/>
              </a:rPr>
              <a:t>       This area is W rich and shows in light grey color. Numerous cracks are also visible. </a:t>
            </a:r>
          </a:p>
          <a:p>
            <a:pPr algn="just"/>
            <a:r>
              <a:rPr lang="en-US" sz="1900" dirty="0" smtClean="0">
                <a:latin typeface="Times New Roman" pitchFamily="18" charset="0"/>
                <a:cs typeface="Times New Roman" pitchFamily="18" charset="0"/>
              </a:rPr>
              <a:t>  b) Distribution of Ag particles (in dark color) Good bonding between W and Ag particles.</a:t>
            </a:r>
          </a:p>
          <a:p>
            <a:endParaRPr lang="en-US" sz="2000" dirty="0" smtClean="0"/>
          </a:p>
          <a:p>
            <a:endParaRPr lang="en-US" sz="2000" dirty="0" smtClean="0"/>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smtClean="0">
              <a:latin typeface="Sylfaen" pitchFamily="18" charset="0"/>
            </a:endParaRPr>
          </a:p>
          <a:p>
            <a:endParaRPr lang="en-US" sz="2000" dirty="0">
              <a:latin typeface="Sylfaen" pitchFamily="18" charset="0"/>
            </a:endParaRPr>
          </a:p>
        </p:txBody>
      </p:sp>
      <p:pic>
        <p:nvPicPr>
          <p:cNvPr id="22530" name="Picture 2"/>
          <p:cNvPicPr>
            <a:picLocks noGrp="1" noChangeAspect="1" noChangeArrowheads="1"/>
          </p:cNvPicPr>
          <p:nvPr>
            <p:ph idx="1"/>
          </p:nvPr>
        </p:nvPicPr>
        <p:blipFill>
          <a:blip r:embed="rId2" cstate="print"/>
          <a:srcRect/>
          <a:stretch>
            <a:fillRect/>
          </a:stretch>
        </p:blipFill>
        <p:spPr bwMode="auto">
          <a:xfrm>
            <a:off x="3352800" y="990600"/>
            <a:ext cx="5205849" cy="377891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973</Words>
  <Application>Microsoft Office PowerPoint</Application>
  <PresentationFormat>On-screen Show (4:3)</PresentationFormat>
  <Paragraphs>143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DEVELOPMENT AND FABRICATION OF NANOSTRUCTURED  W BASED PRECURSORS   </vt:lpstr>
      <vt:lpstr>Slide 2</vt:lpstr>
      <vt:lpstr>Main Goals :                                                   </vt:lpstr>
      <vt:lpstr>Novelty</vt:lpstr>
      <vt:lpstr>Materials and experimental Arrangement.</vt:lpstr>
      <vt:lpstr>RESULTS  AND  DISCUSSION W-Ag compositions </vt:lpstr>
      <vt:lpstr>Figure illustrates the microstructures of different parts of the W–10%Ag composition presented</vt:lpstr>
      <vt:lpstr>Compositional Mapping of HEC W-10%Ag Sample</vt:lpstr>
      <vt:lpstr>The Microstructures of Different Parts of The W–50%Ag Composition </vt:lpstr>
      <vt:lpstr>Compositional   Mapping   of   HEC   W-50%Ag Sample </vt:lpstr>
      <vt:lpstr>The Microstructures of Different Parts of the W–10%Ag Composition Consolidate Lower of Melting Point of Silver at 940˚C With Loading Intensity 10GPa</vt:lpstr>
      <vt:lpstr>The value of hardness for HEC W-Ag composites depending on consolidation temperature obtained at intensity of loading 10GPa</vt:lpstr>
      <vt:lpstr>Coefficient of Thermal Expansion Measurements:   CTE was Determined by Thermal Mechanical Analysis (TMA) from -60˚C to 350˚C at 10˚C/min with three cycles (heat-cool-heat). Two heating cycles were used: from -60 ˚C to 20 ˚C and from 50 ˚C to 350 ˚C. The CTE from the two heating cycles is averaged from each lot of material. These values are shown in Table. </vt:lpstr>
      <vt:lpstr>W-Ta Compositions The Ticrostructure of Cracks and HEC W-(20-40)%Ta Composites Depending on Content of Ta in Compositions </vt:lpstr>
      <vt:lpstr>The microstructures W-Ta  nanostructural composites with  initial particle  size W-150nm &amp; Ta-80nm  and consolidated  at 1050°C with P=10GPa.   </vt:lpstr>
      <vt:lpstr>The Macrostructures W-Ta  Nanostructural Composites with  Initial Particle size W-100nm &amp; Ta-80nm  and Consolidated  at 1080°C with P=10GPa.    </vt:lpstr>
      <vt:lpstr>The microstructures W-Ta  nanostructural composites with  initial particle size W-100nm &amp; Ta-80nm  and consolidated  at 1080°C with P=10GPa.    </vt:lpstr>
      <vt:lpstr>The hardness values of HEC W-Ag composites depending on their composition and experimental conditions.</vt:lpstr>
      <vt:lpstr>Concluding Remarks</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FABRICATION OF NANOSTRUCTURED TUNGSTEN-SILVER PRECURSORS</dc:title>
  <dc:creator>user</dc:creator>
  <cp:lastModifiedBy>NOVOTEL</cp:lastModifiedBy>
  <cp:revision>70</cp:revision>
  <dcterms:created xsi:type="dcterms:W3CDTF">2006-08-16T00:00:00Z</dcterms:created>
  <dcterms:modified xsi:type="dcterms:W3CDTF">2014-05-29T09:11:01Z</dcterms:modified>
</cp:coreProperties>
</file>